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7" r:id="rId2"/>
    <p:sldId id="258" r:id="rId3"/>
    <p:sldId id="259" r:id="rId4"/>
    <p:sldId id="260"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15E93B5-A671-409B-AB04-AD38D70EA0DF}" type="datetimeFigureOut">
              <a:rPr lang="en-US" smtClean="0"/>
              <a:t>9/28/2015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A6473DD-48F2-4802-B073-F92C7ED7CF3D}" type="slidenum">
              <a:rPr lang="en-US" smtClean="0"/>
              <a:t>‹#›</a:t>
            </a:fld>
            <a:endParaRPr lang="en-US"/>
          </a:p>
        </p:txBody>
      </p:sp>
    </p:spTree>
    <p:extLst>
      <p:ext uri="{BB962C8B-B14F-4D97-AF65-F5344CB8AC3E}">
        <p14:creationId xmlns:p14="http://schemas.microsoft.com/office/powerpoint/2010/main" val="28052710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6295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6416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3866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7690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77013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65629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3842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731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1653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561BB-5463-4367-983A-48C1F334E123}" type="datetimeFigureOut">
              <a:rPr lang="en-US" smtClean="0">
                <a:solidFill>
                  <a:prstClr val="white">
                    <a:tint val="75000"/>
                  </a:prstClr>
                </a:solidFill>
              </a:rPr>
              <a:pPr/>
              <a:t>9/26/2015</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A6B35-6ADF-417F-A0C7-2C16E8730223}"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868576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2D050"/>
                </a:solidFill>
              </a:rPr>
              <a:t>Receiving Help at UKCC</a:t>
            </a:r>
            <a:endParaRPr lang="en-US" b="1" dirty="0">
              <a:solidFill>
                <a:srgbClr val="92D050"/>
              </a:solidFill>
            </a:endParaRPr>
          </a:p>
        </p:txBody>
      </p:sp>
      <p:sp>
        <p:nvSpPr>
          <p:cNvPr id="3" name="Content Placeholder 2"/>
          <p:cNvSpPr>
            <a:spLocks noGrp="1"/>
          </p:cNvSpPr>
          <p:nvPr>
            <p:ph sz="half" idx="1"/>
          </p:nvPr>
        </p:nvSpPr>
        <p:spPr>
          <a:xfrm>
            <a:off x="609600" y="2086234"/>
            <a:ext cx="5384800" cy="2625810"/>
          </a:xfrm>
        </p:spPr>
        <p:txBody>
          <a:bodyPr>
            <a:normAutofit fontScale="92500" lnSpcReduction="10000"/>
          </a:bodyPr>
          <a:lstStyle/>
          <a:p>
            <a:r>
              <a:rPr lang="en-US" dirty="0" smtClean="0">
                <a:solidFill>
                  <a:srgbClr val="92D050"/>
                </a:solidFill>
              </a:rPr>
              <a:t>Crisis Client</a:t>
            </a:r>
          </a:p>
          <a:p>
            <a:pPr lvl="1"/>
            <a:r>
              <a:rPr lang="en-US" dirty="0" smtClean="0"/>
              <a:t>Walk-ins [9 a.m. to 3 p.m.]</a:t>
            </a:r>
          </a:p>
          <a:p>
            <a:pPr lvl="1"/>
            <a:r>
              <a:rPr lang="en-US" dirty="0" smtClean="0"/>
              <a:t>Usually in urgent situation in terms of safety or high emotional distress</a:t>
            </a:r>
          </a:p>
          <a:p>
            <a:pPr lvl="1"/>
            <a:r>
              <a:rPr lang="en-US" dirty="0" smtClean="0"/>
              <a:t>Will be seen the same day they walk in by the Daytime on Call </a:t>
            </a:r>
            <a:r>
              <a:rPr lang="en-US" dirty="0">
                <a:solidFill>
                  <a:prstClr val="white"/>
                </a:solidFill>
              </a:rPr>
              <a:t>[DOC</a:t>
            </a:r>
            <a:r>
              <a:rPr lang="en-US" dirty="0" smtClean="0">
                <a:solidFill>
                  <a:prstClr val="white"/>
                </a:solidFill>
              </a:rPr>
              <a:t>] </a:t>
            </a:r>
            <a:r>
              <a:rPr lang="en-US" dirty="0" smtClean="0"/>
              <a:t>Staff member</a:t>
            </a:r>
          </a:p>
        </p:txBody>
      </p:sp>
      <p:sp>
        <p:nvSpPr>
          <p:cNvPr id="4" name="Content Placeholder 3"/>
          <p:cNvSpPr>
            <a:spLocks noGrp="1"/>
          </p:cNvSpPr>
          <p:nvPr>
            <p:ph sz="half" idx="2"/>
          </p:nvPr>
        </p:nvSpPr>
        <p:spPr>
          <a:xfrm>
            <a:off x="6197600" y="2086234"/>
            <a:ext cx="5384800" cy="3350740"/>
          </a:xfrm>
        </p:spPr>
        <p:txBody>
          <a:bodyPr>
            <a:normAutofit fontScale="92500" lnSpcReduction="10000"/>
          </a:bodyPr>
          <a:lstStyle/>
          <a:p>
            <a:r>
              <a:rPr lang="en-US" dirty="0" smtClean="0">
                <a:solidFill>
                  <a:srgbClr val="92D050"/>
                </a:solidFill>
              </a:rPr>
              <a:t>Initial Assessment</a:t>
            </a:r>
          </a:p>
          <a:p>
            <a:pPr lvl="1"/>
            <a:r>
              <a:rPr lang="en-US" dirty="0" smtClean="0"/>
              <a:t>May come in as a walk in and wait to be seen by the next available counselor</a:t>
            </a:r>
          </a:p>
          <a:p>
            <a:pPr lvl="1"/>
            <a:r>
              <a:rPr lang="en-US" dirty="0" smtClean="0"/>
              <a:t>May call to schedule a fixed Initial Assessment appointment</a:t>
            </a:r>
          </a:p>
          <a:p>
            <a:pPr lvl="1"/>
            <a:r>
              <a:rPr lang="en-US" dirty="0" smtClean="0"/>
              <a:t>May feel their issue is urgent but usually are not in crisis</a:t>
            </a:r>
            <a:endParaRPr lang="en-US" dirty="0"/>
          </a:p>
        </p:txBody>
      </p:sp>
      <p:sp>
        <p:nvSpPr>
          <p:cNvPr id="5" name="TextBox 4"/>
          <p:cNvSpPr txBox="1"/>
          <p:nvPr/>
        </p:nvSpPr>
        <p:spPr>
          <a:xfrm>
            <a:off x="708454" y="1417637"/>
            <a:ext cx="10873945" cy="378212"/>
          </a:xfrm>
          <a:prstGeom prst="rect">
            <a:avLst/>
          </a:prstGeom>
          <a:noFill/>
        </p:spPr>
        <p:txBody>
          <a:bodyPr wrap="square" rtlCol="0">
            <a:spAutoFit/>
          </a:bodyPr>
          <a:lstStyle/>
          <a:p>
            <a:pPr algn="ctr"/>
            <a:r>
              <a:rPr lang="en-US" dirty="0">
                <a:solidFill>
                  <a:prstClr val="white"/>
                </a:solidFill>
              </a:rPr>
              <a:t>All students who come to UKCC complete initial documentation to initiate services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8201" y="5432952"/>
            <a:ext cx="3025210" cy="1055048"/>
          </a:xfrm>
          <a:prstGeom prst="rect">
            <a:avLst/>
          </a:prstGeom>
        </p:spPr>
      </p:pic>
    </p:spTree>
    <p:extLst>
      <p:ext uri="{BB962C8B-B14F-4D97-AF65-F5344CB8AC3E}">
        <p14:creationId xmlns:p14="http://schemas.microsoft.com/office/powerpoint/2010/main" val="229817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4444" y="387179"/>
            <a:ext cx="9218140" cy="769441"/>
          </a:xfrm>
          <a:prstGeom prst="rect">
            <a:avLst/>
          </a:prstGeom>
          <a:noFill/>
        </p:spPr>
        <p:txBody>
          <a:bodyPr wrap="square" rtlCol="0">
            <a:spAutoFit/>
          </a:bodyPr>
          <a:lstStyle/>
          <a:p>
            <a:pPr algn="ctr"/>
            <a:r>
              <a:rPr lang="en-US" sz="4400" b="1" dirty="0">
                <a:solidFill>
                  <a:srgbClr val="92D050"/>
                </a:solidFill>
              </a:rPr>
              <a:t>Confidentiality</a:t>
            </a:r>
            <a:endParaRPr lang="en-US" sz="3600" b="1" dirty="0">
              <a:solidFill>
                <a:srgbClr val="92D050"/>
              </a:solidFill>
            </a:endParaRPr>
          </a:p>
        </p:txBody>
      </p:sp>
      <p:sp>
        <p:nvSpPr>
          <p:cNvPr id="3" name="TextBox 2"/>
          <p:cNvSpPr txBox="1"/>
          <p:nvPr/>
        </p:nvSpPr>
        <p:spPr>
          <a:xfrm>
            <a:off x="722481" y="1262671"/>
            <a:ext cx="10017211"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prstClr val="white"/>
                </a:solidFill>
              </a:rPr>
              <a:t>Students should know that coming to the counseling center is a private act and is kept confidential. </a:t>
            </a:r>
            <a:endParaRPr lang="en-US" sz="2400" dirty="0" smtClean="0">
              <a:solidFill>
                <a:prstClr val="white"/>
              </a:solidFill>
            </a:endParaRPr>
          </a:p>
          <a:p>
            <a:pPr marL="342900" indent="-342900">
              <a:buFont typeface="Arial" panose="020B0604020202020204" pitchFamily="34" charset="0"/>
              <a:buChar char="•"/>
            </a:pPr>
            <a:r>
              <a:rPr lang="en-US" sz="2400" dirty="0" smtClean="0">
                <a:solidFill>
                  <a:prstClr val="white"/>
                </a:solidFill>
              </a:rPr>
              <a:t>The student is free </a:t>
            </a:r>
            <a:r>
              <a:rPr lang="en-US" sz="2400" dirty="0">
                <a:solidFill>
                  <a:prstClr val="white"/>
                </a:solidFill>
              </a:rPr>
              <a:t>to share this information with whom they choose; however, UKCC is bound to confidentiality. </a:t>
            </a:r>
            <a:endParaRPr lang="en-US" sz="2400" dirty="0" smtClean="0">
              <a:solidFill>
                <a:prstClr val="white"/>
              </a:solidFill>
            </a:endParaRPr>
          </a:p>
          <a:p>
            <a:pPr marL="342900" indent="-342900">
              <a:buFont typeface="Arial" panose="020B0604020202020204" pitchFamily="34" charset="0"/>
              <a:buChar char="•"/>
            </a:pPr>
            <a:r>
              <a:rPr lang="en-US" sz="2400" dirty="0" smtClean="0">
                <a:solidFill>
                  <a:prstClr val="white"/>
                </a:solidFill>
              </a:rPr>
              <a:t>Information </a:t>
            </a:r>
            <a:r>
              <a:rPr lang="en-US" sz="2400" dirty="0">
                <a:solidFill>
                  <a:prstClr val="white"/>
                </a:solidFill>
              </a:rPr>
              <a:t>in the possession of the Center regarding </a:t>
            </a:r>
            <a:r>
              <a:rPr lang="en-US" sz="2400" dirty="0" smtClean="0">
                <a:solidFill>
                  <a:prstClr val="white"/>
                </a:solidFill>
              </a:rPr>
              <a:t>the student’s </a:t>
            </a:r>
            <a:r>
              <a:rPr lang="en-US" sz="2400" dirty="0">
                <a:solidFill>
                  <a:prstClr val="white"/>
                </a:solidFill>
              </a:rPr>
              <a:t>presence at the Center and the  content of counseling sessions or the results of testing is confidential and can be released only with the student’s/client’s written permission with some exceptions. </a:t>
            </a:r>
            <a:endParaRPr lang="en-US" sz="2400" dirty="0" smtClean="0">
              <a:solidFill>
                <a:prstClr val="white"/>
              </a:solidFill>
            </a:endParaRPr>
          </a:p>
          <a:p>
            <a:pPr marL="342900" indent="-342900">
              <a:buFont typeface="Arial" panose="020B0604020202020204" pitchFamily="34" charset="0"/>
              <a:buChar char="•"/>
            </a:pPr>
            <a:r>
              <a:rPr lang="en-US" sz="2400" dirty="0" smtClean="0">
                <a:solidFill>
                  <a:prstClr val="white"/>
                </a:solidFill>
              </a:rPr>
              <a:t>Presence </a:t>
            </a:r>
            <a:r>
              <a:rPr lang="en-US" sz="2400" dirty="0">
                <a:solidFill>
                  <a:prstClr val="white"/>
                </a:solidFill>
              </a:rPr>
              <a:t>and participation at UKCC is separate </a:t>
            </a:r>
            <a:r>
              <a:rPr lang="en-US" sz="2400" dirty="0" smtClean="0">
                <a:solidFill>
                  <a:prstClr val="white"/>
                </a:solidFill>
              </a:rPr>
              <a:t>from and </a:t>
            </a:r>
            <a:r>
              <a:rPr lang="en-US" sz="2400" dirty="0">
                <a:solidFill>
                  <a:prstClr val="white"/>
                </a:solidFill>
              </a:rPr>
              <a:t>never part of a student’s academic </a:t>
            </a:r>
            <a:r>
              <a:rPr lang="en-US" sz="2400" dirty="0" smtClean="0">
                <a:solidFill>
                  <a:prstClr val="white"/>
                </a:solidFill>
              </a:rPr>
              <a:t>record</a:t>
            </a:r>
            <a:r>
              <a:rPr lang="en-US" sz="2400" dirty="0">
                <a:solidFill>
                  <a:prstClr val="white"/>
                </a:solidFill>
              </a:rPr>
              <a:t> </a:t>
            </a:r>
            <a:r>
              <a:rPr lang="en-US" sz="2400" dirty="0" smtClean="0">
                <a:solidFill>
                  <a:prstClr val="white"/>
                </a:solidFill>
              </a:rPr>
              <a:t>or shared with parents. </a:t>
            </a:r>
            <a:endParaRPr lang="en-US" sz="2400" dirty="0">
              <a:solidFill>
                <a:prstClr val="white"/>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6032" y="5453487"/>
            <a:ext cx="3295001" cy="1149138"/>
          </a:xfrm>
          <a:prstGeom prst="rect">
            <a:avLst/>
          </a:prstGeom>
        </p:spPr>
      </p:pic>
    </p:spTree>
    <p:extLst>
      <p:ext uri="{BB962C8B-B14F-4D97-AF65-F5344CB8AC3E}">
        <p14:creationId xmlns:p14="http://schemas.microsoft.com/office/powerpoint/2010/main" val="153036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Legal exceptions to </a:t>
            </a:r>
            <a:r>
              <a:rPr lang="en-US" dirty="0" smtClean="0">
                <a:solidFill>
                  <a:srgbClr val="92D050"/>
                </a:solidFill>
              </a:rPr>
              <a:t>confidentiality</a:t>
            </a:r>
            <a:endParaRPr lang="en-US" dirty="0">
              <a:solidFill>
                <a:srgbClr val="92D050"/>
              </a:solidFill>
            </a:endParaRPr>
          </a:p>
        </p:txBody>
      </p:sp>
      <p:sp>
        <p:nvSpPr>
          <p:cNvPr id="4" name="TextBox 3"/>
          <p:cNvSpPr txBox="1"/>
          <p:nvPr/>
        </p:nvSpPr>
        <p:spPr>
          <a:xfrm>
            <a:off x="1062681" y="1540476"/>
            <a:ext cx="9621795" cy="4031873"/>
          </a:xfrm>
          <a:prstGeom prst="rect">
            <a:avLst/>
          </a:prstGeom>
          <a:noFill/>
        </p:spPr>
        <p:txBody>
          <a:bodyPr wrap="square" rtlCol="0">
            <a:spAutoFit/>
          </a:bodyPr>
          <a:lstStyle/>
          <a:p>
            <a:pPr marL="457200" indent="-457200">
              <a:buFontTx/>
              <a:buAutoNum type="arabicParenR"/>
            </a:pPr>
            <a:r>
              <a:rPr lang="en-US" sz="3200" dirty="0">
                <a:solidFill>
                  <a:prstClr val="white"/>
                </a:solidFill>
              </a:rPr>
              <a:t>when the information relates to a clear and present danger of harm to oneself or others;  </a:t>
            </a:r>
          </a:p>
          <a:p>
            <a:pPr marL="457200" indent="-457200">
              <a:buFontTx/>
              <a:buAutoNum type="arabicParenR"/>
            </a:pPr>
            <a:r>
              <a:rPr lang="en-US" sz="3200" dirty="0">
                <a:solidFill>
                  <a:prstClr val="white"/>
                </a:solidFill>
              </a:rPr>
              <a:t>mandated reporting of threats of violence, harm, or abuse and neglect (from evidence or suspicion);  </a:t>
            </a:r>
          </a:p>
          <a:p>
            <a:pPr marL="457200" indent="-457200">
              <a:buFontTx/>
              <a:buAutoNum type="arabicParenR"/>
            </a:pPr>
            <a:r>
              <a:rPr lang="en-US" sz="3200" dirty="0">
                <a:solidFill>
                  <a:prstClr val="white"/>
                </a:solidFill>
              </a:rPr>
              <a:t>other disclosures that may be required by law. Such disclosures will be made to an appropriate authority and will be limited to material directly pertinent to the reduction of that danger.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9870" y="5203726"/>
            <a:ext cx="3295001" cy="1149138"/>
          </a:xfrm>
          <a:prstGeom prst="rect">
            <a:avLst/>
          </a:prstGeom>
        </p:spPr>
      </p:pic>
    </p:spTree>
    <p:extLst>
      <p:ext uri="{BB962C8B-B14F-4D97-AF65-F5344CB8AC3E}">
        <p14:creationId xmlns:p14="http://schemas.microsoft.com/office/powerpoint/2010/main" val="128532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069532" y="1025442"/>
            <a:ext cx="4155541" cy="646331"/>
          </a:xfrm>
          <a:prstGeom prst="rect">
            <a:avLst/>
          </a:prstGeom>
          <a:noFill/>
        </p:spPr>
        <p:txBody>
          <a:bodyPr wrap="square" rtlCol="0">
            <a:spAutoFit/>
          </a:bodyPr>
          <a:lstStyle/>
          <a:p>
            <a:pPr algn="ctr"/>
            <a:r>
              <a:rPr lang="en-US" u="sng" dirty="0" smtClean="0">
                <a:solidFill>
                  <a:prstClr val="white"/>
                </a:solidFill>
              </a:rPr>
              <a:t>Student appears to be upset or in distress</a:t>
            </a:r>
          </a:p>
          <a:p>
            <a:endParaRPr lang="en-US" dirty="0">
              <a:solidFill>
                <a:prstClr val="white"/>
              </a:solidFill>
            </a:endParaRPr>
          </a:p>
        </p:txBody>
      </p:sp>
      <p:sp>
        <p:nvSpPr>
          <p:cNvPr id="19" name="TextBox 18"/>
          <p:cNvSpPr txBox="1"/>
          <p:nvPr/>
        </p:nvSpPr>
        <p:spPr>
          <a:xfrm>
            <a:off x="1376127" y="845507"/>
            <a:ext cx="1059255" cy="385764"/>
          </a:xfrm>
          <a:prstGeom prst="rect">
            <a:avLst/>
          </a:prstGeom>
          <a:noFill/>
        </p:spPr>
        <p:txBody>
          <a:bodyPr wrap="square" rtlCol="0">
            <a:spAutoFit/>
          </a:bodyPr>
          <a:lstStyle/>
          <a:p>
            <a:endParaRPr lang="en-US" dirty="0">
              <a:solidFill>
                <a:prstClr val="white"/>
              </a:solidFill>
            </a:endParaRPr>
          </a:p>
        </p:txBody>
      </p:sp>
      <p:sp>
        <p:nvSpPr>
          <p:cNvPr id="20" name="TextBox 19"/>
          <p:cNvSpPr txBox="1"/>
          <p:nvPr/>
        </p:nvSpPr>
        <p:spPr>
          <a:xfrm>
            <a:off x="1280316" y="2288889"/>
            <a:ext cx="2679918" cy="646331"/>
          </a:xfrm>
          <a:prstGeom prst="rect">
            <a:avLst/>
          </a:prstGeom>
          <a:noFill/>
        </p:spPr>
        <p:txBody>
          <a:bodyPr wrap="square" rtlCol="0">
            <a:spAutoFit/>
          </a:bodyPr>
          <a:lstStyle/>
          <a:p>
            <a:r>
              <a:rPr lang="en-US" dirty="0" smtClean="0">
                <a:solidFill>
                  <a:prstClr val="white"/>
                </a:solidFill>
              </a:rPr>
              <a:t>Is the student at </a:t>
            </a:r>
            <a:r>
              <a:rPr lang="en-US" u="sng" dirty="0" smtClean="0">
                <a:solidFill>
                  <a:prstClr val="white"/>
                </a:solidFill>
              </a:rPr>
              <a:t>immediate risk of harm?</a:t>
            </a:r>
            <a:endParaRPr lang="en-US" u="sng" dirty="0">
              <a:solidFill>
                <a:prstClr val="white"/>
              </a:solidFill>
            </a:endParaRPr>
          </a:p>
        </p:txBody>
      </p:sp>
      <p:sp>
        <p:nvSpPr>
          <p:cNvPr id="21" name="TextBox 20"/>
          <p:cNvSpPr txBox="1"/>
          <p:nvPr/>
        </p:nvSpPr>
        <p:spPr>
          <a:xfrm>
            <a:off x="2053628" y="1671773"/>
            <a:ext cx="921945" cy="369332"/>
          </a:xfrm>
          <a:prstGeom prst="rect">
            <a:avLst/>
          </a:prstGeom>
          <a:noFill/>
        </p:spPr>
        <p:txBody>
          <a:bodyPr wrap="square" rtlCol="0">
            <a:spAutoFit/>
          </a:bodyPr>
          <a:lstStyle/>
          <a:p>
            <a:r>
              <a:rPr lang="en-US" u="sng" dirty="0" smtClean="0">
                <a:solidFill>
                  <a:prstClr val="white"/>
                </a:solidFill>
              </a:rPr>
              <a:t>Yes</a:t>
            </a:r>
          </a:p>
        </p:txBody>
      </p:sp>
      <p:sp>
        <p:nvSpPr>
          <p:cNvPr id="22" name="TextBox 21"/>
          <p:cNvSpPr txBox="1"/>
          <p:nvPr/>
        </p:nvSpPr>
        <p:spPr>
          <a:xfrm>
            <a:off x="9325994" y="1679235"/>
            <a:ext cx="778599" cy="369332"/>
          </a:xfrm>
          <a:prstGeom prst="rect">
            <a:avLst/>
          </a:prstGeom>
          <a:noFill/>
        </p:spPr>
        <p:txBody>
          <a:bodyPr wrap="square" rtlCol="0">
            <a:spAutoFit/>
          </a:bodyPr>
          <a:lstStyle/>
          <a:p>
            <a:r>
              <a:rPr lang="en-US" dirty="0" smtClean="0">
                <a:solidFill>
                  <a:prstClr val="white"/>
                </a:solidFill>
              </a:rPr>
              <a:t>     </a:t>
            </a:r>
            <a:r>
              <a:rPr lang="en-US" u="sng" dirty="0" smtClean="0">
                <a:solidFill>
                  <a:prstClr val="white"/>
                </a:solidFill>
              </a:rPr>
              <a:t>No</a:t>
            </a:r>
            <a:endParaRPr lang="en-US" u="sng" dirty="0">
              <a:solidFill>
                <a:prstClr val="white"/>
              </a:solidFill>
            </a:endParaRPr>
          </a:p>
        </p:txBody>
      </p:sp>
      <p:sp>
        <p:nvSpPr>
          <p:cNvPr id="23" name="TextBox 22"/>
          <p:cNvSpPr txBox="1"/>
          <p:nvPr/>
        </p:nvSpPr>
        <p:spPr>
          <a:xfrm>
            <a:off x="3779821" y="1671773"/>
            <a:ext cx="4535788" cy="369332"/>
          </a:xfrm>
          <a:prstGeom prst="rect">
            <a:avLst/>
          </a:prstGeom>
          <a:noFill/>
        </p:spPr>
        <p:txBody>
          <a:bodyPr wrap="square" rtlCol="0">
            <a:spAutoFit/>
          </a:bodyPr>
          <a:lstStyle/>
          <a:p>
            <a:pPr algn="ctr"/>
            <a:r>
              <a:rPr lang="en-US" u="sng" dirty="0" smtClean="0">
                <a:solidFill>
                  <a:prstClr val="white"/>
                </a:solidFill>
              </a:rPr>
              <a:t>     Is student at risk of harm to self or others?</a:t>
            </a:r>
            <a:endParaRPr lang="en-US" u="sng" dirty="0">
              <a:solidFill>
                <a:prstClr val="white"/>
              </a:solidFill>
            </a:endParaRPr>
          </a:p>
        </p:txBody>
      </p:sp>
      <p:cxnSp>
        <p:nvCxnSpPr>
          <p:cNvPr id="29" name="Straight Connector 28"/>
          <p:cNvCxnSpPr/>
          <p:nvPr/>
        </p:nvCxnSpPr>
        <p:spPr>
          <a:xfrm>
            <a:off x="6047715" y="1380909"/>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611425" y="1864655"/>
            <a:ext cx="1326407" cy="13818"/>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8315610" y="1878473"/>
            <a:ext cx="1258048" cy="0"/>
          </a:xfrm>
          <a:prstGeom prst="line">
            <a:avLst/>
          </a:prstGeom>
          <a:ln w="22225">
            <a:solidFill>
              <a:srgbClr val="92D05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342413" y="1996902"/>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760374" y="2452392"/>
            <a:ext cx="2379643" cy="369332"/>
          </a:xfrm>
          <a:prstGeom prst="rect">
            <a:avLst/>
          </a:prstGeom>
          <a:noFill/>
        </p:spPr>
        <p:txBody>
          <a:bodyPr wrap="square" rtlCol="0">
            <a:spAutoFit/>
          </a:bodyPr>
          <a:lstStyle/>
          <a:p>
            <a:r>
              <a:rPr lang="en-US" u="sng" dirty="0" smtClean="0">
                <a:solidFill>
                  <a:prstClr val="white"/>
                </a:solidFill>
              </a:rPr>
              <a:t>Is the student in crisis?</a:t>
            </a:r>
            <a:endParaRPr lang="en-US" u="sng" dirty="0">
              <a:solidFill>
                <a:prstClr val="white"/>
              </a:solidFill>
            </a:endParaRPr>
          </a:p>
        </p:txBody>
      </p:sp>
      <p:cxnSp>
        <p:nvCxnSpPr>
          <p:cNvPr id="49" name="Straight Connector 48"/>
          <p:cNvCxnSpPr/>
          <p:nvPr/>
        </p:nvCxnSpPr>
        <p:spPr>
          <a:xfrm>
            <a:off x="9870711" y="2041105"/>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262414" y="3150825"/>
            <a:ext cx="638814" cy="369332"/>
          </a:xfrm>
          <a:prstGeom prst="rect">
            <a:avLst/>
          </a:prstGeom>
          <a:noFill/>
        </p:spPr>
        <p:txBody>
          <a:bodyPr wrap="square" rtlCol="0">
            <a:spAutoFit/>
          </a:bodyPr>
          <a:lstStyle/>
          <a:p>
            <a:r>
              <a:rPr lang="en-US" u="sng" dirty="0" smtClean="0">
                <a:solidFill>
                  <a:prstClr val="white"/>
                </a:solidFill>
              </a:rPr>
              <a:t>Yes</a:t>
            </a:r>
            <a:endParaRPr lang="en-US" u="sng" dirty="0">
              <a:solidFill>
                <a:prstClr val="white"/>
              </a:solidFill>
            </a:endParaRPr>
          </a:p>
        </p:txBody>
      </p:sp>
      <p:sp>
        <p:nvSpPr>
          <p:cNvPr id="52" name="TextBox 51"/>
          <p:cNvSpPr txBox="1"/>
          <p:nvPr/>
        </p:nvSpPr>
        <p:spPr>
          <a:xfrm>
            <a:off x="3396230" y="3159543"/>
            <a:ext cx="666574" cy="369332"/>
          </a:xfrm>
          <a:prstGeom prst="rect">
            <a:avLst/>
          </a:prstGeom>
          <a:noFill/>
        </p:spPr>
        <p:txBody>
          <a:bodyPr wrap="square" rtlCol="0">
            <a:spAutoFit/>
          </a:bodyPr>
          <a:lstStyle/>
          <a:p>
            <a:r>
              <a:rPr lang="en-US" u="sng" dirty="0" smtClean="0">
                <a:solidFill>
                  <a:prstClr val="white"/>
                </a:solidFill>
              </a:rPr>
              <a:t>No</a:t>
            </a:r>
            <a:endParaRPr lang="en-US" u="sng" dirty="0">
              <a:solidFill>
                <a:prstClr val="white"/>
              </a:solidFill>
            </a:endParaRPr>
          </a:p>
        </p:txBody>
      </p:sp>
      <p:cxnSp>
        <p:nvCxnSpPr>
          <p:cNvPr id="54" name="Straight Connector 53"/>
          <p:cNvCxnSpPr/>
          <p:nvPr/>
        </p:nvCxnSpPr>
        <p:spPr>
          <a:xfrm>
            <a:off x="1536953" y="2910259"/>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640694" y="2881440"/>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462362" y="3120599"/>
            <a:ext cx="485518" cy="369332"/>
          </a:xfrm>
          <a:prstGeom prst="rect">
            <a:avLst/>
          </a:prstGeom>
          <a:noFill/>
        </p:spPr>
        <p:txBody>
          <a:bodyPr wrap="none" rtlCol="0">
            <a:spAutoFit/>
          </a:bodyPr>
          <a:lstStyle/>
          <a:p>
            <a:r>
              <a:rPr lang="en-US" u="sng" dirty="0" smtClean="0">
                <a:solidFill>
                  <a:prstClr val="white"/>
                </a:solidFill>
              </a:rPr>
              <a:t>Yes</a:t>
            </a:r>
            <a:endParaRPr lang="en-US" u="sng" dirty="0">
              <a:solidFill>
                <a:prstClr val="white"/>
              </a:solidFill>
            </a:endParaRPr>
          </a:p>
        </p:txBody>
      </p:sp>
      <p:sp>
        <p:nvSpPr>
          <p:cNvPr id="57" name="TextBox 56"/>
          <p:cNvSpPr txBox="1"/>
          <p:nvPr/>
        </p:nvSpPr>
        <p:spPr>
          <a:xfrm>
            <a:off x="10714885" y="3114861"/>
            <a:ext cx="455574" cy="369332"/>
          </a:xfrm>
          <a:prstGeom prst="rect">
            <a:avLst/>
          </a:prstGeom>
          <a:noFill/>
        </p:spPr>
        <p:txBody>
          <a:bodyPr wrap="none" rtlCol="0">
            <a:spAutoFit/>
          </a:bodyPr>
          <a:lstStyle/>
          <a:p>
            <a:r>
              <a:rPr lang="en-US" u="sng" dirty="0" smtClean="0">
                <a:solidFill>
                  <a:prstClr val="white"/>
                </a:solidFill>
              </a:rPr>
              <a:t>No</a:t>
            </a:r>
            <a:endParaRPr lang="en-US" u="sng" dirty="0">
              <a:solidFill>
                <a:prstClr val="white"/>
              </a:solidFill>
            </a:endParaRPr>
          </a:p>
        </p:txBody>
      </p:sp>
      <p:cxnSp>
        <p:nvCxnSpPr>
          <p:cNvPr id="58" name="Straight Connector 57"/>
          <p:cNvCxnSpPr/>
          <p:nvPr/>
        </p:nvCxnSpPr>
        <p:spPr>
          <a:xfrm>
            <a:off x="8861709" y="2789356"/>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0894080" y="2797433"/>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84263" y="3696683"/>
            <a:ext cx="1933497" cy="1200329"/>
          </a:xfrm>
          <a:prstGeom prst="rect">
            <a:avLst/>
          </a:prstGeom>
          <a:noFill/>
        </p:spPr>
        <p:txBody>
          <a:bodyPr wrap="square" rtlCol="0">
            <a:spAutoFit/>
          </a:bodyPr>
          <a:lstStyle/>
          <a:p>
            <a:r>
              <a:rPr lang="en-US" dirty="0" smtClean="0">
                <a:solidFill>
                  <a:prstClr val="white"/>
                </a:solidFill>
              </a:rPr>
              <a:t>Immediately contact police 911 or #8573 from an </a:t>
            </a:r>
            <a:r>
              <a:rPr lang="en-US" u="sng" dirty="0" smtClean="0">
                <a:solidFill>
                  <a:prstClr val="white"/>
                </a:solidFill>
              </a:rPr>
              <a:t>on-campus phone.</a:t>
            </a:r>
            <a:endParaRPr lang="en-US" u="sng" dirty="0">
              <a:solidFill>
                <a:prstClr val="white"/>
              </a:solidFill>
            </a:endParaRPr>
          </a:p>
        </p:txBody>
      </p:sp>
      <p:cxnSp>
        <p:nvCxnSpPr>
          <p:cNvPr id="61" name="Straight Connector 60"/>
          <p:cNvCxnSpPr/>
          <p:nvPr/>
        </p:nvCxnSpPr>
        <p:spPr>
          <a:xfrm>
            <a:off x="1519473" y="3444104"/>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718984" y="3457689"/>
            <a:ext cx="2688115" cy="646331"/>
          </a:xfrm>
          <a:prstGeom prst="rect">
            <a:avLst/>
          </a:prstGeom>
          <a:noFill/>
        </p:spPr>
        <p:txBody>
          <a:bodyPr wrap="square" rtlCol="0">
            <a:spAutoFit/>
          </a:bodyPr>
          <a:lstStyle/>
          <a:p>
            <a:pPr algn="ctr"/>
            <a:r>
              <a:rPr lang="en-US" dirty="0" smtClean="0">
                <a:solidFill>
                  <a:prstClr val="white"/>
                </a:solidFill>
              </a:rPr>
              <a:t>Is the student wiling and </a:t>
            </a:r>
            <a:r>
              <a:rPr lang="en-US" u="sng" dirty="0" smtClean="0">
                <a:solidFill>
                  <a:prstClr val="white"/>
                </a:solidFill>
              </a:rPr>
              <a:t>able to get to UKCC alone?</a:t>
            </a:r>
            <a:endParaRPr lang="en-US" u="sng" dirty="0">
              <a:solidFill>
                <a:prstClr val="white"/>
              </a:solidFill>
            </a:endParaRPr>
          </a:p>
        </p:txBody>
      </p:sp>
      <p:cxnSp>
        <p:nvCxnSpPr>
          <p:cNvPr id="63" name="Straight Connector 62"/>
          <p:cNvCxnSpPr/>
          <p:nvPr/>
        </p:nvCxnSpPr>
        <p:spPr>
          <a:xfrm>
            <a:off x="3960234" y="3496664"/>
            <a:ext cx="777572" cy="145612"/>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7566460" y="3388877"/>
            <a:ext cx="749149" cy="190574"/>
          </a:xfrm>
          <a:prstGeom prst="line">
            <a:avLst/>
          </a:prstGeom>
          <a:ln w="22225">
            <a:solidFill>
              <a:srgbClr val="92D05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0013704" y="3766301"/>
            <a:ext cx="2133751" cy="923330"/>
          </a:xfrm>
          <a:prstGeom prst="rect">
            <a:avLst/>
          </a:prstGeom>
          <a:noFill/>
        </p:spPr>
        <p:txBody>
          <a:bodyPr wrap="square" rtlCol="0">
            <a:spAutoFit/>
          </a:bodyPr>
          <a:lstStyle/>
          <a:p>
            <a:r>
              <a:rPr lang="en-US" dirty="0" smtClean="0">
                <a:solidFill>
                  <a:prstClr val="white"/>
                </a:solidFill>
              </a:rPr>
              <a:t>Refer to UKCC or </a:t>
            </a:r>
          </a:p>
          <a:p>
            <a:r>
              <a:rPr lang="en-US" dirty="0" smtClean="0">
                <a:solidFill>
                  <a:prstClr val="white"/>
                </a:solidFill>
              </a:rPr>
              <a:t>other appropriate </a:t>
            </a:r>
            <a:r>
              <a:rPr lang="en-US" u="sng" dirty="0" smtClean="0">
                <a:solidFill>
                  <a:prstClr val="white"/>
                </a:solidFill>
              </a:rPr>
              <a:t>campus resource.</a:t>
            </a:r>
            <a:endParaRPr lang="en-US" u="sng" dirty="0">
              <a:solidFill>
                <a:prstClr val="white"/>
              </a:solidFill>
            </a:endParaRPr>
          </a:p>
        </p:txBody>
      </p:sp>
      <p:sp>
        <p:nvSpPr>
          <p:cNvPr id="68" name="TextBox 67"/>
          <p:cNvSpPr txBox="1"/>
          <p:nvPr/>
        </p:nvSpPr>
        <p:spPr>
          <a:xfrm>
            <a:off x="3789085" y="4228935"/>
            <a:ext cx="622675" cy="369332"/>
          </a:xfrm>
          <a:prstGeom prst="rect">
            <a:avLst/>
          </a:prstGeom>
          <a:noFill/>
        </p:spPr>
        <p:txBody>
          <a:bodyPr wrap="square" rtlCol="0">
            <a:spAutoFit/>
          </a:bodyPr>
          <a:lstStyle/>
          <a:p>
            <a:r>
              <a:rPr lang="en-US" u="sng" dirty="0" smtClean="0">
                <a:solidFill>
                  <a:prstClr val="white"/>
                </a:solidFill>
              </a:rPr>
              <a:t>Yes</a:t>
            </a:r>
            <a:endParaRPr lang="en-US" u="sng" dirty="0">
              <a:solidFill>
                <a:prstClr val="white"/>
              </a:solidFill>
            </a:endParaRPr>
          </a:p>
        </p:txBody>
      </p:sp>
      <p:sp>
        <p:nvSpPr>
          <p:cNvPr id="70" name="TextBox 69"/>
          <p:cNvSpPr txBox="1"/>
          <p:nvPr/>
        </p:nvSpPr>
        <p:spPr>
          <a:xfrm>
            <a:off x="7740331" y="4228935"/>
            <a:ext cx="455574" cy="369332"/>
          </a:xfrm>
          <a:prstGeom prst="rect">
            <a:avLst/>
          </a:prstGeom>
          <a:noFill/>
        </p:spPr>
        <p:txBody>
          <a:bodyPr wrap="none" rtlCol="0">
            <a:spAutoFit/>
          </a:bodyPr>
          <a:lstStyle/>
          <a:p>
            <a:r>
              <a:rPr lang="en-US" u="sng" dirty="0" smtClean="0">
                <a:solidFill>
                  <a:prstClr val="white"/>
                </a:solidFill>
              </a:rPr>
              <a:t>No</a:t>
            </a:r>
            <a:endParaRPr lang="en-US" u="sng" dirty="0">
              <a:solidFill>
                <a:prstClr val="white"/>
              </a:solidFill>
            </a:endParaRPr>
          </a:p>
        </p:txBody>
      </p:sp>
      <p:cxnSp>
        <p:nvCxnSpPr>
          <p:cNvPr id="71" name="Straight Connector 70"/>
          <p:cNvCxnSpPr/>
          <p:nvPr/>
        </p:nvCxnSpPr>
        <p:spPr>
          <a:xfrm>
            <a:off x="7430454" y="4089646"/>
            <a:ext cx="308471" cy="207268"/>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4334803" y="4110329"/>
            <a:ext cx="384181" cy="190574"/>
          </a:xfrm>
          <a:prstGeom prst="line">
            <a:avLst/>
          </a:prstGeom>
          <a:ln w="22225">
            <a:solidFill>
              <a:srgbClr val="92D05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694607" y="5078777"/>
            <a:ext cx="2644048" cy="1200329"/>
          </a:xfrm>
          <a:prstGeom prst="rect">
            <a:avLst/>
          </a:prstGeom>
          <a:noFill/>
        </p:spPr>
        <p:txBody>
          <a:bodyPr wrap="square" rtlCol="0">
            <a:spAutoFit/>
          </a:bodyPr>
          <a:lstStyle/>
          <a:p>
            <a:r>
              <a:rPr lang="en-US" dirty="0" smtClean="0">
                <a:solidFill>
                  <a:prstClr val="white"/>
                </a:solidFill>
              </a:rPr>
              <a:t>Instruct student to walk to UKCC to meet with on call counselor </a:t>
            </a:r>
          </a:p>
          <a:p>
            <a:r>
              <a:rPr lang="en-US" u="sng" dirty="0" smtClean="0">
                <a:solidFill>
                  <a:prstClr val="white"/>
                </a:solidFill>
              </a:rPr>
              <a:t>(9:00 Am to 3:00 PM M-F)</a:t>
            </a:r>
            <a:endParaRPr lang="en-US" u="sng" dirty="0">
              <a:solidFill>
                <a:prstClr val="white"/>
              </a:solidFill>
            </a:endParaRPr>
          </a:p>
        </p:txBody>
      </p:sp>
      <p:sp>
        <p:nvSpPr>
          <p:cNvPr id="76" name="TextBox 75"/>
          <p:cNvSpPr txBox="1"/>
          <p:nvPr/>
        </p:nvSpPr>
        <p:spPr>
          <a:xfrm>
            <a:off x="7136973" y="5070791"/>
            <a:ext cx="2771887" cy="1200329"/>
          </a:xfrm>
          <a:prstGeom prst="rect">
            <a:avLst/>
          </a:prstGeom>
          <a:noFill/>
        </p:spPr>
        <p:txBody>
          <a:bodyPr wrap="square" rtlCol="0">
            <a:spAutoFit/>
          </a:bodyPr>
          <a:lstStyle/>
          <a:p>
            <a:r>
              <a:rPr lang="en-US" dirty="0" smtClean="0">
                <a:solidFill>
                  <a:prstClr val="white"/>
                </a:solidFill>
              </a:rPr>
              <a:t>Walk with student to UKCC to meet with on call counselor </a:t>
            </a:r>
          </a:p>
          <a:p>
            <a:r>
              <a:rPr lang="en-US" u="sng" dirty="0" smtClean="0">
                <a:solidFill>
                  <a:prstClr val="white"/>
                </a:solidFill>
              </a:rPr>
              <a:t>(9:00AM-3:00PM M-F)</a:t>
            </a:r>
            <a:endParaRPr lang="en-US" u="sng" dirty="0">
              <a:solidFill>
                <a:prstClr val="white"/>
              </a:solidFill>
            </a:endParaRPr>
          </a:p>
        </p:txBody>
      </p:sp>
      <p:cxnSp>
        <p:nvCxnSpPr>
          <p:cNvPr id="77" name="Straight Connector 76"/>
          <p:cNvCxnSpPr/>
          <p:nvPr/>
        </p:nvCxnSpPr>
        <p:spPr>
          <a:xfrm>
            <a:off x="4012105" y="4657094"/>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915941" y="4657094"/>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0946464" y="3444104"/>
            <a:ext cx="4526" cy="323166"/>
          </a:xfrm>
          <a:prstGeom prst="line">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05928" y="165253"/>
            <a:ext cx="10972800" cy="769441"/>
          </a:xfrm>
          <a:prstGeom prst="rect">
            <a:avLst/>
          </a:prstGeom>
          <a:noFill/>
        </p:spPr>
        <p:txBody>
          <a:bodyPr wrap="square" rtlCol="0">
            <a:spAutoFit/>
          </a:bodyPr>
          <a:lstStyle/>
          <a:p>
            <a:pPr algn="ctr"/>
            <a:r>
              <a:rPr lang="en-US" sz="4400" b="1" dirty="0" smtClean="0">
                <a:solidFill>
                  <a:srgbClr val="92D050"/>
                </a:solidFill>
              </a:rPr>
              <a:t>UKCC Referral Guide</a:t>
            </a:r>
            <a:endParaRPr lang="en-US" sz="4400" b="1" dirty="0">
              <a:solidFill>
                <a:srgbClr val="92D050"/>
              </a:solidFill>
            </a:endParaRPr>
          </a:p>
        </p:txBody>
      </p:sp>
    </p:spTree>
    <p:extLst>
      <p:ext uri="{BB962C8B-B14F-4D97-AF65-F5344CB8AC3E}">
        <p14:creationId xmlns:p14="http://schemas.microsoft.com/office/powerpoint/2010/main" val="300097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3074</TotalTime>
  <Words>388</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2_Office Theme</vt:lpstr>
      <vt:lpstr>Receiving Help at UKCC</vt:lpstr>
      <vt:lpstr>PowerPoint Presentation</vt:lpstr>
      <vt:lpstr>Legal exceptions to confidentiality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Sharon K</dc:creator>
  <cp:lastModifiedBy>Martin, Sharon K</cp:lastModifiedBy>
  <cp:revision>7</cp:revision>
  <cp:lastPrinted>2015-09-28T20:40:47Z</cp:lastPrinted>
  <dcterms:created xsi:type="dcterms:W3CDTF">2015-09-18T19:08:36Z</dcterms:created>
  <dcterms:modified xsi:type="dcterms:W3CDTF">2015-09-28T20:44:02Z</dcterms:modified>
</cp:coreProperties>
</file>