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70" r:id="rId4"/>
    <p:sldId id="258" r:id="rId5"/>
    <p:sldId id="259" r:id="rId6"/>
    <p:sldId id="260" r:id="rId7"/>
    <p:sldId id="261" r:id="rId8"/>
    <p:sldId id="262" r:id="rId9"/>
    <p:sldId id="263" r:id="rId10"/>
    <p:sldId id="264" r:id="rId11"/>
    <p:sldId id="265" r:id="rId12"/>
    <p:sldId id="272" r:id="rId13"/>
    <p:sldId id="266" r:id="rId14"/>
    <p:sldId id="267" r:id="rId15"/>
    <p:sldId id="269" r:id="rId16"/>
  </p:sldIdLst>
  <p:sldSz cx="12192000" cy="6858000"/>
  <p:notesSz cx="6858000" cy="9144000"/>
  <p:embeddedFontLst>
    <p:embeddedFont>
      <p:font typeface="Carme" panose="020B0604020202020204" charset="0"/>
      <p:regular r:id="rId18"/>
    </p:embeddedFont>
    <p:embeddedFont>
      <p:font typeface="Gill Sans MT Condensed" panose="020B0506020104020203" pitchFamily="34" charset="0"/>
      <p:regular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55" autoAdjust="0"/>
  </p:normalViewPr>
  <p:slideViewPr>
    <p:cSldViewPr snapToGrid="0">
      <p:cViewPr varScale="1">
        <p:scale>
          <a:sx n="88" d="100"/>
          <a:sy n="88"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425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5" name="Shape 2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8" name="Shape 9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ISSS offers services for both international students as well as international faculty.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Types of Services</a:t>
            </a: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Immigration Advising</a:t>
            </a:r>
            <a:r>
              <a:rPr lang="en-US" sz="1200" b="0" i="0" u="none" strike="noStrike" cap="none">
                <a:solidFill>
                  <a:schemeClr val="dk1"/>
                </a:solidFill>
                <a:latin typeface="Calibri"/>
                <a:ea typeface="Calibri"/>
                <a:cs typeface="Calibri"/>
                <a:sym typeface="Calibri"/>
              </a:rPr>
              <a:t>:  Immigration advising of students and international faculty in maintaining personal immigration status and reporting official data to Homeland Security to ensure UK compliance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Academic Retention:   </a:t>
            </a:r>
            <a:r>
              <a:rPr lang="en-US" sz="1200" b="0" i="0" u="none" strike="noStrike" cap="none">
                <a:solidFill>
                  <a:schemeClr val="dk1"/>
                </a:solidFill>
                <a:latin typeface="Calibri"/>
                <a:ea typeface="Calibri"/>
                <a:cs typeface="Calibri"/>
                <a:sym typeface="Calibri"/>
              </a:rPr>
              <a:t>Secondary advisor offering programs and support unique to international student academic challenges that leads to increased retention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InterCultural and Social Programming: </a:t>
            </a:r>
            <a:r>
              <a:rPr lang="en-US" sz="1200" b="0" i="0" u="none" strike="noStrike" cap="none">
                <a:solidFill>
                  <a:schemeClr val="dk1"/>
                </a:solidFill>
                <a:latin typeface="Calibri"/>
                <a:ea typeface="Calibri"/>
                <a:cs typeface="Calibri"/>
                <a:sym typeface="Calibri"/>
              </a:rPr>
              <a:t> Programming designed to help with acculturation process to both UK and the USA, to facilitate international and domestic student interaction, and to enhance intercultural communication skills (e.g. bi-annual Cross-Cultural Workshop).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Hosting or Hiring International Faculty and Scholars:  </a:t>
            </a:r>
            <a:r>
              <a:rPr lang="en-US" sz="1200" b="0" i="0" u="none" strike="noStrike" cap="none">
                <a:solidFill>
                  <a:schemeClr val="dk1"/>
                </a:solidFill>
                <a:latin typeface="Calibri"/>
                <a:ea typeface="Calibri"/>
                <a:cs typeface="Calibri"/>
                <a:sym typeface="Calibri"/>
              </a:rPr>
              <a:t>We facilitate the documentation necessary for Colleges and departments to host (or hire) international research scholars, staff and international faculty as they engage in  employment, teaching, and research at UK</a:t>
            </a:r>
          </a:p>
        </p:txBody>
      </p:sp>
      <p:sp>
        <p:nvSpPr>
          <p:cNvPr id="109" name="Shape 10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Who are our international students?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Primarily funded by family or personal funds </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Diversity of backgrounds and experiences:</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High schools in USA or International Schools w/o English curriculum</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Transfers from other U.S. universities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Transfers from international universities (e.g. 2+2 programs)</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Previously enrolled in ESL programs in U.S. or abroad</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Part of a special cohort or non-degree exchange students</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Some are well traveled with others have never been outside of  home</a:t>
            </a:r>
          </a:p>
          <a:p>
            <a:pPr marL="457200" marR="0" lvl="1"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country </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Fulbright grantees</a:t>
            </a:r>
          </a:p>
          <a:p>
            <a:pPr marL="457200" marR="0" lvl="1"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Grad numbers: 58% China, 20% India; 10% S Korea</a:t>
            </a:r>
          </a:p>
          <a:p>
            <a:pPr marL="457200" marR="0" lvl="1" indent="0" algn="l" rtl="0">
              <a:spcBef>
                <a:spcPts val="0"/>
              </a:spcBef>
              <a:buSzPct val="25000"/>
              <a:buNone/>
            </a:pPr>
            <a:r>
              <a:rPr lang="en-US" sz="1200" b="0" i="0" u="none" strike="noStrike" cap="none" dirty="0">
                <a:solidFill>
                  <a:schemeClr val="dk1"/>
                </a:solidFill>
                <a:latin typeface="Calibri"/>
                <a:ea typeface="Calibri"/>
                <a:cs typeface="Calibri"/>
                <a:sym typeface="Calibri"/>
              </a:rPr>
              <a:t>Undergrad: 41% China; 18% Oman; 13% Brazil, 7% S Korea</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Year</a:t>
            </a:r>
            <a:r>
              <a:rPr lang="en-US" sz="1600" b="0" i="0" u="none" strike="noStrike" cap="none" dirty="0">
                <a:solidFill>
                  <a:schemeClr val="dk1"/>
                </a:solidFill>
                <a:latin typeface="Calibri"/>
                <a:ea typeface="Calibri"/>
                <a:cs typeface="Calibri"/>
                <a:sym typeface="Calibri"/>
              </a:rPr>
              <a:t>/</a:t>
            </a:r>
            <a:r>
              <a:rPr lang="en-US" sz="1200" b="1" i="0" u="none" strike="noStrike" cap="none" dirty="0">
                <a:solidFill>
                  <a:schemeClr val="dk1"/>
                </a:solidFill>
                <a:latin typeface="Calibri"/>
                <a:ea typeface="Calibri"/>
                <a:cs typeface="Calibri"/>
                <a:sym typeface="Calibri"/>
              </a:rPr>
              <a:t>international</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2014</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1884</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2013</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1724</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2012</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1,621</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2011</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1,430</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2010</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1,409</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2009</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1,273</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2008</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1,263</a:t>
            </a:r>
          </a:p>
          <a:p>
            <a:pPr marL="457200" marR="0" lvl="1"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Education Abroad facilitates high-quality academic programming for a breadth of international experiences – study, research, internships, service and teaching.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UK Education Abroad collaborates with academic units to develop major-specific advising resources to assist students with selecting programs that most closely align with each degree program. </a:t>
            </a:r>
          </a:p>
        </p:txBody>
      </p:sp>
      <p:sp>
        <p:nvSpPr>
          <p:cNvPr id="140" name="Shape 14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If a question arises concerning the numbers.  Clarify the TERM in which these number are reflected.  For example: CPE Census Report for fall 2013 for KY was 1724 but the IIE Report reflects numbers for fall 2012 (not fall 2013).  Also, the IIE report includes ESL students and our state report only reports degree-seeking students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UK ranks 106 out of 1410 institutions reporting data.   We are no longer last when using the NEW Benchmarks Identified by the University Review Committee (on the Institutional Research website)</a:t>
            </a:r>
          </a:p>
          <a:p>
            <a:pPr marL="0" marR="0" lvl="0" indent="0" algn="l" rtl="0">
              <a:spcBef>
                <a:spcPts val="0"/>
              </a:spcBef>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Miko’s comments: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These numbers reflect the overall participation in FOR-CREDIT education abroad programs, both at the undergraduate and graduate level. This does not include the several hundred non-credit education abroad participants that also travel abroad through UK.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Enrollment in education abroad has grown considerably in recent years and has far outpaced national averages.  Participation in credit-bearing programing has grown from just under 600 students in 2009-10 to over 1200 students in 2015-16.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Faculty-directed programs have experienced the largest growth in enrollment. UK offered 10 faculty-directed programs in 2009-10. The number of programs has since increased to 44 faculty-directed programs in 2013-14, 56 in 2014-15 and 2015-16.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Similarly, the number of UK faculty members teaching with our consortia (KIIS &amp; CCSA) grows each year and contributed to 12% of the total enrollment.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Our focus on making education abroad accessible to students who are traditionally underrepresented in education abroad enrollment continues to be a priority. For example, minority student representation in education abroad enrollment continues to mirror enrollment demographics of the university student body and exceeds national averages.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the fall and summer of this year, UK Education Abroad managed the awarding of over $270,000 in scholarship monies, where more than two-thirds of our applicants received an award.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Most popular country destinations are Spain and the United Kingdom.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2666B4"/>
              </a:buClr>
              <a:buSzPct val="97307"/>
              <a:buFont typeface="Noto Sans Symbols"/>
              <a:buChar char="▪"/>
            </a:pPr>
            <a:r>
              <a:rPr lang="en-US" sz="1265" b="0" i="0" u="none" strike="noStrike" cap="none">
                <a:solidFill>
                  <a:srgbClr val="000000"/>
                </a:solidFill>
                <a:latin typeface="Calibri"/>
                <a:ea typeface="Calibri"/>
                <a:cs typeface="Calibri"/>
                <a:sym typeface="Calibri"/>
              </a:rPr>
              <a:t>Develop your own education abroad program in conjunction with EA and your department</a:t>
            </a:r>
          </a:p>
          <a:p>
            <a:pPr marL="457200" marR="0" lvl="1" indent="0" algn="l" rtl="0">
              <a:lnSpc>
                <a:spcPct val="80000"/>
              </a:lnSpc>
              <a:spcBef>
                <a:spcPts val="600"/>
              </a:spcBef>
              <a:spcAft>
                <a:spcPts val="0"/>
              </a:spcAft>
              <a:buClr>
                <a:srgbClr val="2666B4"/>
              </a:buClr>
              <a:buSzPct val="97307"/>
              <a:buFont typeface="Noto Sans Symbols"/>
              <a:buChar char="▪"/>
            </a:pPr>
            <a:r>
              <a:rPr lang="en-US" sz="1265" b="0" i="0" u="none" strike="noStrike" cap="none">
                <a:solidFill>
                  <a:srgbClr val="000000"/>
                </a:solidFill>
                <a:latin typeface="Calibri"/>
                <a:ea typeface="Calibri"/>
                <a:cs typeface="Calibri"/>
                <a:sym typeface="Calibri"/>
              </a:rPr>
              <a:t>Information at the Resource Fair for how to get started creating your own program </a:t>
            </a:r>
          </a:p>
          <a:p>
            <a:pPr marL="0" marR="0" lvl="0" indent="0" algn="l" rtl="0">
              <a:lnSpc>
                <a:spcPct val="80000"/>
              </a:lnSpc>
              <a:spcBef>
                <a:spcPts val="600"/>
              </a:spcBef>
              <a:spcAft>
                <a:spcPts val="0"/>
              </a:spcAft>
              <a:buClr>
                <a:srgbClr val="2666B4"/>
              </a:buClr>
              <a:buSzPct val="97307"/>
              <a:buFont typeface="Noto Sans Symbols"/>
              <a:buChar char="▪"/>
            </a:pPr>
            <a:r>
              <a:rPr lang="en-US" sz="1265" b="0" i="0" u="none" strike="noStrike" cap="none">
                <a:solidFill>
                  <a:srgbClr val="000000"/>
                </a:solidFill>
                <a:latin typeface="Calibri"/>
                <a:ea typeface="Calibri"/>
                <a:cs typeface="Calibri"/>
                <a:sym typeface="Calibri"/>
              </a:rPr>
              <a:t>Teach abroad on a customized or consortium program</a:t>
            </a:r>
          </a:p>
          <a:p>
            <a:pPr marL="457200" marR="0" lvl="1" indent="0" algn="l" rtl="0">
              <a:lnSpc>
                <a:spcPct val="80000"/>
              </a:lnSpc>
              <a:spcBef>
                <a:spcPts val="600"/>
              </a:spcBef>
              <a:spcAft>
                <a:spcPts val="0"/>
              </a:spcAft>
              <a:buClr>
                <a:srgbClr val="2666B4"/>
              </a:buClr>
              <a:buSzPct val="97307"/>
              <a:buFont typeface="Noto Sans Symbols"/>
              <a:buChar char="▪"/>
            </a:pPr>
            <a:r>
              <a:rPr lang="en-US" sz="1265" b="0" i="0" u="none" strike="noStrike" cap="none">
                <a:solidFill>
                  <a:srgbClr val="000000"/>
                </a:solidFill>
                <a:latin typeface="Calibri"/>
                <a:ea typeface="Calibri"/>
                <a:cs typeface="Calibri"/>
                <a:sym typeface="Calibri"/>
              </a:rPr>
              <a:t>If you are not comfortable developing your own program, but want to teach, we have ways for you to gain experience teaching on programs</a:t>
            </a:r>
          </a:p>
          <a:p>
            <a:pPr marL="0" marR="0" lvl="0" indent="0" algn="l" rtl="0">
              <a:lnSpc>
                <a:spcPct val="80000"/>
              </a:lnSpc>
              <a:spcBef>
                <a:spcPts val="600"/>
              </a:spcBef>
              <a:spcAft>
                <a:spcPts val="0"/>
              </a:spcAft>
              <a:buClr>
                <a:srgbClr val="2666B4"/>
              </a:buClr>
              <a:buSzPct val="97307"/>
              <a:buFont typeface="Noto Sans Symbols"/>
              <a:buChar char="▪"/>
            </a:pPr>
            <a:r>
              <a:rPr lang="en-US" sz="1265" b="0" i="0" u="none" strike="noStrike" cap="none">
                <a:solidFill>
                  <a:srgbClr val="000000"/>
                </a:solidFill>
                <a:latin typeface="Calibri"/>
                <a:ea typeface="Calibri"/>
                <a:cs typeface="Calibri"/>
                <a:sym typeface="Calibri"/>
              </a:rPr>
              <a:t>Education Abroad Program Development Grant (&lt; $2,000)</a:t>
            </a:r>
          </a:p>
          <a:p>
            <a:pPr marL="457200" marR="0" lvl="1" indent="0" algn="l" rtl="0">
              <a:lnSpc>
                <a:spcPct val="80000"/>
              </a:lnSpc>
              <a:spcBef>
                <a:spcPts val="600"/>
              </a:spcBef>
              <a:spcAft>
                <a:spcPts val="0"/>
              </a:spcAft>
              <a:buClr>
                <a:srgbClr val="2666B4"/>
              </a:buClr>
              <a:buSzPct val="104499"/>
              <a:buFont typeface="Noto Sans Symbols"/>
              <a:buChar char="▪"/>
            </a:pPr>
            <a:r>
              <a:rPr lang="en-US" sz="1045" b="0" i="0" u="none" strike="noStrike" cap="none">
                <a:solidFill>
                  <a:srgbClr val="0070C0"/>
                </a:solidFill>
                <a:latin typeface="Calibri"/>
                <a:ea typeface="Calibri"/>
                <a:cs typeface="Calibri"/>
                <a:sym typeface="Calibri"/>
              </a:rPr>
              <a:t>EA offers financial support for faculty wanting to develop their own program </a:t>
            </a:r>
          </a:p>
          <a:p>
            <a:pPr marL="457200" marR="0" lvl="1" indent="0" algn="l" rtl="0">
              <a:lnSpc>
                <a:spcPct val="80000"/>
              </a:lnSpc>
              <a:spcBef>
                <a:spcPts val="600"/>
              </a:spcBef>
              <a:spcAft>
                <a:spcPts val="0"/>
              </a:spcAft>
              <a:buClr>
                <a:srgbClr val="2666B4"/>
              </a:buClr>
              <a:buSzPct val="104499"/>
              <a:buFont typeface="Noto Sans Symbols"/>
              <a:buChar char="▪"/>
            </a:pPr>
            <a:r>
              <a:rPr lang="en-US" sz="1045" b="0" i="0" u="none" strike="noStrike" cap="none">
                <a:solidFill>
                  <a:srgbClr val="0070C0"/>
                </a:solidFill>
                <a:latin typeface="Calibri"/>
                <a:ea typeface="Calibri"/>
                <a:cs typeface="Calibri"/>
                <a:sym typeface="Calibri"/>
              </a:rPr>
              <a:t>Program development grants allow faculty to gain first-hand experience setting up their program logistics in advance of taking students</a:t>
            </a:r>
          </a:p>
          <a:p>
            <a:pPr marL="457200" marR="0" lvl="1" indent="0" algn="l" rtl="0">
              <a:lnSpc>
                <a:spcPct val="80000"/>
              </a:lnSpc>
              <a:spcBef>
                <a:spcPts val="600"/>
              </a:spcBef>
              <a:spcAft>
                <a:spcPts val="0"/>
              </a:spcAft>
              <a:buClr>
                <a:srgbClr val="2666B4"/>
              </a:buClr>
              <a:buSzPct val="104499"/>
              <a:buFont typeface="Noto Sans Symbols"/>
              <a:buChar char="▪"/>
            </a:pPr>
            <a:r>
              <a:rPr lang="en-US" sz="1045" b="0" i="0" u="none" strike="noStrike" cap="none">
                <a:solidFill>
                  <a:srgbClr val="0070C0"/>
                </a:solidFill>
                <a:latin typeface="Calibri"/>
                <a:ea typeface="Calibri"/>
                <a:cs typeface="Calibri"/>
                <a:sym typeface="Calibri"/>
              </a:rPr>
              <a:t>Deadlines are September 1 and February 1</a:t>
            </a:r>
          </a:p>
          <a:p>
            <a:pPr marL="0" marR="0" lvl="0" indent="0" algn="l" rtl="0">
              <a:lnSpc>
                <a:spcPct val="80000"/>
              </a:lnSpc>
              <a:spcBef>
                <a:spcPts val="600"/>
              </a:spcBef>
              <a:spcAft>
                <a:spcPts val="0"/>
              </a:spcAft>
              <a:buClr>
                <a:srgbClr val="2666B4"/>
              </a:buClr>
              <a:buSzPct val="97307"/>
              <a:buFont typeface="Noto Sans Symbols"/>
              <a:buChar char="▪"/>
            </a:pPr>
            <a:r>
              <a:rPr lang="en-US" sz="1265" b="0" i="0" u="none" strike="noStrike" cap="none">
                <a:solidFill>
                  <a:srgbClr val="000000"/>
                </a:solidFill>
                <a:latin typeface="Calibri"/>
                <a:ea typeface="Calibri"/>
                <a:cs typeface="Calibri"/>
                <a:sym typeface="Calibri"/>
              </a:rPr>
              <a:t>Education abroad site visit grants ($200, rolling deadline)</a:t>
            </a:r>
          </a:p>
          <a:p>
            <a:pPr marL="457200" marR="0" lvl="1" indent="0" algn="l" rtl="0">
              <a:lnSpc>
                <a:spcPct val="80000"/>
              </a:lnSpc>
              <a:spcBef>
                <a:spcPts val="600"/>
              </a:spcBef>
              <a:spcAft>
                <a:spcPts val="0"/>
              </a:spcAft>
              <a:buClr>
                <a:srgbClr val="2666B4"/>
              </a:buClr>
              <a:buSzPct val="97307"/>
              <a:buFont typeface="Noto Sans Symbols"/>
              <a:buChar char="▪"/>
            </a:pPr>
            <a:r>
              <a:rPr lang="en-US" sz="1265" b="0" i="0" u="none" strike="noStrike" cap="none">
                <a:solidFill>
                  <a:srgbClr val="000000"/>
                </a:solidFill>
                <a:latin typeface="Calibri"/>
                <a:ea typeface="Calibri"/>
                <a:cs typeface="Calibri"/>
                <a:sym typeface="Calibri"/>
              </a:rPr>
              <a:t>If you are traveling internationally for research or otherwise, EA would like you to visit our partners to review and vet our programs in your area</a:t>
            </a:r>
          </a:p>
          <a:p>
            <a:pPr marL="457200" marR="0" lvl="1" indent="0" algn="l" rtl="0">
              <a:lnSpc>
                <a:spcPct val="80000"/>
              </a:lnSpc>
              <a:spcBef>
                <a:spcPts val="600"/>
              </a:spcBef>
              <a:spcAft>
                <a:spcPts val="0"/>
              </a:spcAft>
              <a:buClr>
                <a:srgbClr val="2666B4"/>
              </a:buClr>
              <a:buSzPct val="97307"/>
              <a:buFont typeface="Noto Sans Symbols"/>
              <a:buChar char="▪"/>
            </a:pPr>
            <a:r>
              <a:rPr lang="en-US" sz="1265" b="0" i="0" u="none" strike="noStrike" cap="none">
                <a:solidFill>
                  <a:srgbClr val="000000"/>
                </a:solidFill>
                <a:latin typeface="Calibri"/>
                <a:ea typeface="Calibri"/>
                <a:cs typeface="Calibri"/>
                <a:sym typeface="Calibri"/>
              </a:rPr>
              <a:t>Program site visits &amp; Faculty development seminars (as available)</a:t>
            </a:r>
          </a:p>
          <a:p>
            <a:pPr marL="0" marR="0" lvl="0" indent="0" algn="l" rtl="0">
              <a:lnSpc>
                <a:spcPct val="80000"/>
              </a:lnSpc>
              <a:spcBef>
                <a:spcPts val="600"/>
              </a:spcBef>
              <a:buSzPct val="25000"/>
              <a:buNone/>
            </a:pPr>
            <a:endParaRPr sz="66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endParaRPr sz="66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8</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9</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591800" y="6356350"/>
            <a:ext cx="774700" cy="365125"/>
          </a:xfrm>
        </p:spPr>
        <p:txBody>
          <a:bodyPr/>
          <a:lstStyle/>
          <a:p>
            <a:fld id="{FC146905-CD81-A444-9F6D-EE2413F4B757}" type="datetime1">
              <a:rPr lang="en-US" smtClean="0"/>
              <a:t>8/11/2017</a:t>
            </a:fld>
            <a:endParaRPr lang="en-US" dirty="0"/>
          </a:p>
        </p:txBody>
      </p:sp>
      <p:sp>
        <p:nvSpPr>
          <p:cNvPr id="6" name="Slide Number Placeholder 5"/>
          <p:cNvSpPr>
            <a:spLocks noGrp="1"/>
          </p:cNvSpPr>
          <p:nvPr>
            <p:ph type="sldNum" sz="quarter" idx="12"/>
          </p:nvPr>
        </p:nvSpPr>
        <p:spPr>
          <a:xfrm>
            <a:off x="11353800" y="6356350"/>
            <a:ext cx="513720" cy="365125"/>
          </a:xfrm>
        </p:spPr>
        <p:txBody>
          <a:bodyPr/>
          <a:lstStyle/>
          <a:p>
            <a:fld id="{F8A05495-5213-3D4C-8AC0-36188430CA62}" type="slidenum">
              <a:rPr lang="en-US" smtClean="0"/>
              <a:t>‹#›</a:t>
            </a:fld>
            <a:endParaRPr lang="en-US" dirty="0"/>
          </a:p>
        </p:txBody>
      </p:sp>
      <p:sp>
        <p:nvSpPr>
          <p:cNvPr id="7" name="Rectangle 6"/>
          <p:cNvSpPr/>
          <p:nvPr userDrawn="1"/>
        </p:nvSpPr>
        <p:spPr>
          <a:xfrm rot="10800000">
            <a:off x="0" y="-3"/>
            <a:ext cx="12192000" cy="1029509"/>
          </a:xfrm>
          <a:prstGeom prst="rect">
            <a:avLst/>
          </a:prstGeom>
          <a:solidFill>
            <a:srgbClr val="0A4A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2" y="6147850"/>
            <a:ext cx="2451087" cy="638715"/>
          </a:xfrm>
          <a:prstGeom prst="rect">
            <a:avLst/>
          </a:prstGeom>
        </p:spPr>
      </p:pic>
      <p:cxnSp>
        <p:nvCxnSpPr>
          <p:cNvPr id="17" name="Straight Connector 16"/>
          <p:cNvCxnSpPr/>
          <p:nvPr userDrawn="1"/>
        </p:nvCxnSpPr>
        <p:spPr>
          <a:xfrm>
            <a:off x="11379200" y="6356350"/>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4"/>
          </p:nvPr>
        </p:nvSpPr>
        <p:spPr>
          <a:xfrm>
            <a:off x="6497638" y="1422400"/>
            <a:ext cx="5369882" cy="4637894"/>
          </a:xfrm>
        </p:spPr>
        <p:txBody>
          <a:bodyPr/>
          <a:lstStyle>
            <a:lvl1pPr>
              <a:defRPr>
                <a:latin typeface="Gill Sans MT Condensed" charset="0"/>
                <a:ea typeface="Gill Sans MT Condensed" charset="0"/>
                <a:cs typeface="Gill Sans MT Condensed" charset="0"/>
              </a:defRPr>
            </a:lvl1pPr>
          </a:lstStyle>
          <a:p>
            <a:r>
              <a:rPr lang="en-US"/>
              <a:t>Click icon to add picture</a:t>
            </a:r>
            <a:endParaRPr lang="en-US" dirty="0"/>
          </a:p>
        </p:txBody>
      </p:sp>
      <p:sp>
        <p:nvSpPr>
          <p:cNvPr id="21" name="Text Placeholder 20"/>
          <p:cNvSpPr>
            <a:spLocks noGrp="1"/>
          </p:cNvSpPr>
          <p:nvPr>
            <p:ph type="body" sz="quarter" idx="15"/>
          </p:nvPr>
        </p:nvSpPr>
        <p:spPr>
          <a:xfrm>
            <a:off x="444500" y="1419276"/>
            <a:ext cx="5679209" cy="1468303"/>
          </a:xfrm>
        </p:spPr>
        <p:txBody>
          <a:bodyPr/>
          <a:lstStyle>
            <a:lvl1pPr marL="0" indent="0">
              <a:buNone/>
              <a:defRPr b="0" i="0">
                <a:solidFill>
                  <a:srgbClr val="0A4A8E"/>
                </a:solidFill>
                <a:latin typeface="Gill Sans MT Condensed" charset="0"/>
                <a:ea typeface="Gill Sans MT Condensed" charset="0"/>
                <a:cs typeface="Gill Sans MT Condensed" charset="0"/>
              </a:defRPr>
            </a:lvl1pPr>
            <a:lvl2pPr>
              <a:defRPr b="0" i="0">
                <a:solidFill>
                  <a:schemeClr val="tx1"/>
                </a:solidFill>
                <a:latin typeface="Gill Sans MT Condensed" charset="0"/>
                <a:ea typeface="Gill Sans MT Condensed" charset="0"/>
                <a:cs typeface="Gill Sans MT Condensed" charset="0"/>
              </a:defRPr>
            </a:lvl2pPr>
            <a:lvl3pPr>
              <a:defRPr b="0" i="0">
                <a:solidFill>
                  <a:schemeClr val="tx1"/>
                </a:solidFill>
                <a:latin typeface="Gill Sans MT Condensed" charset="0"/>
                <a:ea typeface="Gill Sans MT Condensed" charset="0"/>
                <a:cs typeface="Gill Sans MT Condensed" charset="0"/>
              </a:defRPr>
            </a:lvl3pPr>
            <a:lvl4pPr>
              <a:defRPr b="0" i="0">
                <a:solidFill>
                  <a:schemeClr val="tx1"/>
                </a:solidFill>
                <a:latin typeface="Gill Sans MT Condensed" charset="0"/>
                <a:ea typeface="Gill Sans MT Condensed" charset="0"/>
                <a:cs typeface="Gill Sans MT Condensed" charset="0"/>
              </a:defRPr>
            </a:lvl4pPr>
            <a:lvl5pPr>
              <a:defRPr b="0" i="0">
                <a:solidFill>
                  <a:schemeClr val="tx1"/>
                </a:solidFill>
                <a:latin typeface="Gill Sans MT Condensed" charset="0"/>
                <a:ea typeface="Gill Sans MT Condensed" charset="0"/>
                <a:cs typeface="Gill Sans MT Condensed" charset="0"/>
              </a:defRPr>
            </a:lvl5pPr>
          </a:lstStyle>
          <a:p>
            <a:pPr lvl="0"/>
            <a:r>
              <a:rPr lang="en-US"/>
              <a:t>Edit Master text styles</a:t>
            </a:r>
          </a:p>
          <a:p>
            <a:pPr lvl="1"/>
            <a:r>
              <a:rPr lang="en-US"/>
              <a:t>Second level</a:t>
            </a:r>
          </a:p>
          <a:p>
            <a:pPr lvl="2"/>
            <a:r>
              <a:rPr lang="en-US"/>
              <a:t>Third level</a:t>
            </a:r>
          </a:p>
        </p:txBody>
      </p:sp>
      <p:sp>
        <p:nvSpPr>
          <p:cNvPr id="22" name="Title 1"/>
          <p:cNvSpPr>
            <a:spLocks noGrp="1"/>
          </p:cNvSpPr>
          <p:nvPr>
            <p:ph type="title" hasCustomPrompt="1"/>
          </p:nvPr>
        </p:nvSpPr>
        <p:spPr>
          <a:xfrm>
            <a:off x="230188" y="0"/>
            <a:ext cx="10515600" cy="1325563"/>
          </a:xfrm>
          <a:effectLst>
            <a:outerShdw blurRad="50800" dist="50800" dir="5400000" sx="60000" sy="60000" algn="ctr" rotWithShape="0">
              <a:srgbClr val="000000"/>
            </a:outerShdw>
          </a:effectLst>
        </p:spPr>
        <p:txBody>
          <a:bodyPr>
            <a:normAutofit/>
          </a:bodyPr>
          <a:lstStyle>
            <a:lvl1pPr>
              <a:defRPr sz="4000" b="0" i="0" baseline="0">
                <a:solidFill>
                  <a:schemeClr val="bg1"/>
                </a:solidFill>
                <a:effectLst>
                  <a:outerShdw blurRad="50800" dist="50800" dir="5400000" algn="ctr" rotWithShape="0">
                    <a:srgbClr val="000000">
                      <a:alpha val="77000"/>
                    </a:srgbClr>
                  </a:outerShdw>
                </a:effectLst>
                <a:latin typeface="Gill Sans MT Condensed" charset="0"/>
                <a:ea typeface="Gill Sans MT Condensed" charset="0"/>
                <a:cs typeface="Gill Sans MT Condensed" charset="0"/>
              </a:defRPr>
            </a:lvl1pPr>
          </a:lstStyle>
          <a:p>
            <a:r>
              <a:rPr lang="en-US" dirty="0"/>
              <a:t>CLICK HERE TO EDIT MASTER TITLE SLIDE</a:t>
            </a:r>
          </a:p>
        </p:txBody>
      </p:sp>
      <p:sp>
        <p:nvSpPr>
          <p:cNvPr id="11" name="Text Placeholder 20"/>
          <p:cNvSpPr>
            <a:spLocks noGrp="1"/>
          </p:cNvSpPr>
          <p:nvPr>
            <p:ph type="body" sz="quarter" idx="16"/>
          </p:nvPr>
        </p:nvSpPr>
        <p:spPr>
          <a:xfrm>
            <a:off x="444500" y="3021729"/>
            <a:ext cx="5679209" cy="1468303"/>
          </a:xfrm>
        </p:spPr>
        <p:txBody>
          <a:bodyPr/>
          <a:lstStyle>
            <a:lvl1pPr marL="0" indent="0">
              <a:buNone/>
              <a:defRPr b="0" i="0">
                <a:solidFill>
                  <a:srgbClr val="0A4A8E"/>
                </a:solidFill>
                <a:latin typeface="Gill Sans MT Condensed" charset="0"/>
                <a:ea typeface="Gill Sans MT Condensed" charset="0"/>
                <a:cs typeface="Gill Sans MT Condensed" charset="0"/>
              </a:defRPr>
            </a:lvl1pPr>
            <a:lvl2pPr>
              <a:defRPr b="0" i="0">
                <a:solidFill>
                  <a:schemeClr val="tx1"/>
                </a:solidFill>
                <a:latin typeface="Gill Sans MT Condensed" charset="0"/>
                <a:ea typeface="Gill Sans MT Condensed" charset="0"/>
                <a:cs typeface="Gill Sans MT Condensed" charset="0"/>
              </a:defRPr>
            </a:lvl2pPr>
            <a:lvl3pPr>
              <a:defRPr b="0" i="0">
                <a:solidFill>
                  <a:schemeClr val="tx1"/>
                </a:solidFill>
                <a:latin typeface="Gill Sans MT Condensed" charset="0"/>
                <a:ea typeface="Gill Sans MT Condensed" charset="0"/>
                <a:cs typeface="Gill Sans MT Condensed" charset="0"/>
              </a:defRPr>
            </a:lvl3pPr>
            <a:lvl4pPr>
              <a:defRPr b="0" i="0">
                <a:solidFill>
                  <a:schemeClr val="tx1"/>
                </a:solidFill>
                <a:latin typeface="Gill Sans MT Condensed" charset="0"/>
                <a:ea typeface="Gill Sans MT Condensed" charset="0"/>
                <a:cs typeface="Gill Sans MT Condensed" charset="0"/>
              </a:defRPr>
            </a:lvl4pPr>
            <a:lvl5pPr>
              <a:defRPr b="0" i="0">
                <a:solidFill>
                  <a:schemeClr val="tx1"/>
                </a:solidFill>
                <a:latin typeface="Gill Sans MT Condensed" charset="0"/>
                <a:ea typeface="Gill Sans MT Condensed" charset="0"/>
                <a:cs typeface="Gill Sans MT Condensed" charset="0"/>
              </a:defRPr>
            </a:lvl5pPr>
          </a:lstStyle>
          <a:p>
            <a:pPr lvl="0"/>
            <a:r>
              <a:rPr lang="en-US"/>
              <a:t>Edit Master text styles</a:t>
            </a:r>
          </a:p>
          <a:p>
            <a:pPr lvl="1"/>
            <a:r>
              <a:rPr lang="en-US"/>
              <a:t>Second level</a:t>
            </a:r>
          </a:p>
          <a:p>
            <a:pPr lvl="2"/>
            <a:r>
              <a:rPr lang="en-US"/>
              <a:t>Third level</a:t>
            </a:r>
          </a:p>
        </p:txBody>
      </p:sp>
      <p:sp>
        <p:nvSpPr>
          <p:cNvPr id="12" name="Text Placeholder 20"/>
          <p:cNvSpPr>
            <a:spLocks noGrp="1"/>
          </p:cNvSpPr>
          <p:nvPr>
            <p:ph type="body" sz="quarter" idx="17"/>
          </p:nvPr>
        </p:nvSpPr>
        <p:spPr>
          <a:xfrm>
            <a:off x="444500" y="4624182"/>
            <a:ext cx="5679209" cy="1468303"/>
          </a:xfrm>
        </p:spPr>
        <p:txBody>
          <a:bodyPr/>
          <a:lstStyle>
            <a:lvl1pPr marL="0" indent="0">
              <a:buNone/>
              <a:defRPr b="0" i="0">
                <a:solidFill>
                  <a:srgbClr val="0A4A8E"/>
                </a:solidFill>
                <a:latin typeface="Gill Sans MT Condensed" charset="0"/>
                <a:ea typeface="Gill Sans MT Condensed" charset="0"/>
                <a:cs typeface="Gill Sans MT Condensed" charset="0"/>
              </a:defRPr>
            </a:lvl1pPr>
            <a:lvl2pPr>
              <a:defRPr b="0" i="0">
                <a:solidFill>
                  <a:schemeClr val="tx1"/>
                </a:solidFill>
                <a:latin typeface="Gill Sans MT Condensed" charset="0"/>
                <a:ea typeface="Gill Sans MT Condensed" charset="0"/>
                <a:cs typeface="Gill Sans MT Condensed" charset="0"/>
              </a:defRPr>
            </a:lvl2pPr>
            <a:lvl3pPr>
              <a:defRPr b="0" i="0">
                <a:solidFill>
                  <a:schemeClr val="tx1"/>
                </a:solidFill>
                <a:latin typeface="Gill Sans MT Condensed" charset="0"/>
                <a:ea typeface="Gill Sans MT Condensed" charset="0"/>
                <a:cs typeface="Gill Sans MT Condensed" charset="0"/>
              </a:defRPr>
            </a:lvl3pPr>
            <a:lvl4pPr>
              <a:defRPr b="0" i="0">
                <a:solidFill>
                  <a:schemeClr val="tx1"/>
                </a:solidFill>
                <a:latin typeface="Gill Sans MT Condensed" charset="0"/>
                <a:ea typeface="Gill Sans MT Condensed" charset="0"/>
                <a:cs typeface="Gill Sans MT Condensed" charset="0"/>
              </a:defRPr>
            </a:lvl4pPr>
            <a:lvl5pPr>
              <a:defRPr b="0" i="0">
                <a:solidFill>
                  <a:schemeClr val="tx1"/>
                </a:solidFill>
                <a:latin typeface="Gill Sans MT Condensed" charset="0"/>
                <a:ea typeface="Gill Sans MT Condensed" charset="0"/>
                <a:cs typeface="Gill Sans MT Condensed"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1400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ihss.uky.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Shape 89"/>
          <p:cNvGrpSpPr/>
          <p:nvPr/>
        </p:nvGrpSpPr>
        <p:grpSpPr>
          <a:xfrm>
            <a:off x="0" y="0"/>
            <a:ext cx="12192000" cy="6033550"/>
            <a:chOff x="0" y="0"/>
            <a:chExt cx="12192000" cy="6033550"/>
          </a:xfrm>
        </p:grpSpPr>
        <p:sp>
          <p:nvSpPr>
            <p:cNvPr id="90" name="Shape 90"/>
            <p:cNvSpPr/>
            <p:nvPr/>
          </p:nvSpPr>
          <p:spPr>
            <a:xfrm>
              <a:off x="0" y="0"/>
              <a:ext cx="12192000" cy="5476537"/>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1" name="Shape 91"/>
            <p:cNvSpPr/>
            <p:nvPr/>
          </p:nvSpPr>
          <p:spPr>
            <a:xfrm>
              <a:off x="1052" y="5433678"/>
              <a:ext cx="4029073" cy="599871"/>
            </a:xfrm>
            <a:custGeom>
              <a:avLst/>
              <a:gdLst/>
              <a:ahLst/>
              <a:cxnLst/>
              <a:rect l="0" t="0" r="0" b="0"/>
              <a:pathLst>
                <a:path w="120000" h="120000" extrusionOk="0">
                  <a:moveTo>
                    <a:pt x="0" y="120000"/>
                  </a:moveTo>
                  <a:lnTo>
                    <a:pt x="0" y="0"/>
                  </a:lnTo>
                  <a:lnTo>
                    <a:pt x="120000" y="0"/>
                  </a:lnTo>
                  <a:lnTo>
                    <a:pt x="110686" y="120000"/>
                  </a:lnTo>
                  <a:lnTo>
                    <a:pt x="0" y="120000"/>
                  </a:lnTo>
                  <a:close/>
                </a:path>
              </a:pathLst>
            </a:custGeom>
            <a:solidFill>
              <a:srgbClr val="0A4A8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sp>
        <p:nvSpPr>
          <p:cNvPr id="92" name="Shape 92"/>
          <p:cNvSpPr txBox="1">
            <a:spLocks noGrp="1"/>
          </p:cNvSpPr>
          <p:nvPr>
            <p:ph type="ctrTitle"/>
          </p:nvPr>
        </p:nvSpPr>
        <p:spPr>
          <a:xfrm>
            <a:off x="3974023" y="4049376"/>
            <a:ext cx="8217975" cy="147002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Arial"/>
              <a:buNone/>
            </a:pPr>
            <a:r>
              <a:rPr lang="en-US" sz="7500" b="0" i="0" u="none" strike="noStrike" cap="none" dirty="0">
                <a:solidFill>
                  <a:schemeClr val="lt1"/>
                </a:solidFill>
                <a:latin typeface="Arial"/>
                <a:ea typeface="Arial"/>
                <a:cs typeface="Arial"/>
                <a:sym typeface="Arial"/>
              </a:rPr>
              <a:t>New Faculty Orientation</a:t>
            </a:r>
          </a:p>
        </p:txBody>
      </p:sp>
      <p:sp>
        <p:nvSpPr>
          <p:cNvPr id="93" name="Shape 93"/>
          <p:cNvSpPr txBox="1">
            <a:spLocks noGrp="1"/>
          </p:cNvSpPr>
          <p:nvPr>
            <p:ph type="subTitle" idx="1"/>
          </p:nvPr>
        </p:nvSpPr>
        <p:spPr>
          <a:xfrm>
            <a:off x="4614860" y="5519400"/>
            <a:ext cx="7462836" cy="48557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buClr>
                <a:srgbClr val="0A4A8E"/>
              </a:buClr>
              <a:buSzPct val="25000"/>
              <a:buFont typeface="Arial"/>
              <a:buNone/>
            </a:pPr>
            <a:r>
              <a:rPr lang="en-US" sz="3200" b="0" i="0" u="none" strike="noStrike" cap="none">
                <a:solidFill>
                  <a:srgbClr val="0A4A8E"/>
                </a:solidFill>
                <a:latin typeface="Arial"/>
                <a:ea typeface="Arial"/>
                <a:cs typeface="Arial"/>
                <a:sym typeface="Arial"/>
              </a:rPr>
              <a:t>An Introduction to the UK INTERNATIONAL CENTER</a:t>
            </a:r>
          </a:p>
        </p:txBody>
      </p:sp>
      <p:pic>
        <p:nvPicPr>
          <p:cNvPr id="94" name="Shape 94"/>
          <p:cNvPicPr preferRelativeResize="0"/>
          <p:nvPr/>
        </p:nvPicPr>
        <p:blipFill rotWithShape="1">
          <a:blip r:embed="rId3">
            <a:alphaModFix/>
          </a:blip>
          <a:srcRect/>
          <a:stretch/>
        </p:blipFill>
        <p:spPr>
          <a:xfrm>
            <a:off x="114302" y="6133562"/>
            <a:ext cx="2451086" cy="6387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238126" y="1415912"/>
            <a:ext cx="11487173"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dirty="0">
                <a:solidFill>
                  <a:srgbClr val="0A4A8E"/>
                </a:solidFill>
                <a:latin typeface="+mj-lt"/>
                <a:ea typeface="Carme"/>
                <a:cs typeface="Carme"/>
                <a:sym typeface="Carme"/>
              </a:rPr>
              <a:t>UK employees took at least 1,199 international trips in 2016</a:t>
            </a:r>
          </a:p>
        </p:txBody>
      </p:sp>
      <p:pic>
        <p:nvPicPr>
          <p:cNvPr id="204" name="Shape 204"/>
          <p:cNvPicPr preferRelativeResize="0"/>
          <p:nvPr/>
        </p:nvPicPr>
        <p:blipFill rotWithShape="1">
          <a:blip r:embed="rId3">
            <a:alphaModFix/>
          </a:blip>
          <a:srcRect/>
          <a:stretch/>
        </p:blipFill>
        <p:spPr>
          <a:xfrm>
            <a:off x="114302" y="6147850"/>
            <a:ext cx="2451086" cy="638715"/>
          </a:xfrm>
          <a:prstGeom prst="rect">
            <a:avLst/>
          </a:prstGeom>
          <a:noFill/>
          <a:ln>
            <a:noFill/>
          </a:ln>
        </p:spPr>
      </p:pic>
      <p:sp>
        <p:nvSpPr>
          <p:cNvPr id="205" name="Shape 205"/>
          <p:cNvSpPr/>
          <p:nvPr/>
        </p:nvSpPr>
        <p:spPr>
          <a:xfrm rot="10800000">
            <a:off x="0" y="-3"/>
            <a:ext cx="12192000" cy="1029508"/>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206" name="Shape 206"/>
          <p:cNvSpPr txBox="1"/>
          <p:nvPr/>
        </p:nvSpPr>
        <p:spPr>
          <a:xfrm>
            <a:off x="238126" y="81782"/>
            <a:ext cx="9939336" cy="84770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US" sz="4000" dirty="0">
                <a:solidFill>
                  <a:schemeClr val="lt1"/>
                </a:solidFill>
                <a:latin typeface="Arial"/>
                <a:ea typeface="Arial"/>
                <a:cs typeface="Arial"/>
                <a:sym typeface="Arial"/>
              </a:rPr>
              <a:t>International Health, Safety and Security</a:t>
            </a:r>
          </a:p>
        </p:txBody>
      </p:sp>
      <p:sp>
        <p:nvSpPr>
          <p:cNvPr id="207" name="Shape 207"/>
          <p:cNvSpPr txBox="1">
            <a:spLocks noGrp="1"/>
          </p:cNvSpPr>
          <p:nvPr>
            <p:ph type="body" idx="1"/>
          </p:nvPr>
        </p:nvSpPr>
        <p:spPr>
          <a:xfrm>
            <a:off x="381000" y="2265896"/>
            <a:ext cx="11429999" cy="3693753"/>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rgbClr val="0A4A8E"/>
              </a:buClr>
              <a:buSzPct val="99615"/>
              <a:buFont typeface="Arial"/>
              <a:buChar char="•"/>
            </a:pPr>
            <a:r>
              <a:rPr lang="en-US" sz="2590" b="0" i="0" u="none" strike="noStrike" cap="none" dirty="0">
                <a:solidFill>
                  <a:srgbClr val="0A4A8E"/>
                </a:solidFill>
                <a:latin typeface="+mj-lt"/>
                <a:ea typeface="Carme"/>
                <a:cs typeface="Carme"/>
                <a:sym typeface="Carme"/>
              </a:rPr>
              <a:t>Travel Registry</a:t>
            </a:r>
          </a:p>
          <a:p>
            <a:pPr marL="685800" marR="0" lvl="1" indent="-228600" algn="l" rtl="0">
              <a:lnSpc>
                <a:spcPct val="70000"/>
              </a:lnSpc>
              <a:spcBef>
                <a:spcPts val="500"/>
              </a:spcBef>
              <a:spcAft>
                <a:spcPts val="0"/>
              </a:spcAft>
              <a:buClr>
                <a:schemeClr val="dk1"/>
              </a:buClr>
              <a:buSzPct val="100909"/>
              <a:buFont typeface="Arial"/>
              <a:buChar char="•"/>
            </a:pPr>
            <a:r>
              <a:rPr lang="en-US" sz="2220" b="0" i="0" u="none" strike="noStrike" cap="none" dirty="0">
                <a:solidFill>
                  <a:schemeClr val="dk1"/>
                </a:solidFill>
                <a:latin typeface="+mj-lt"/>
                <a:ea typeface="Carme"/>
                <a:cs typeface="Carme"/>
                <a:sym typeface="Carme"/>
              </a:rPr>
              <a:t>Please register all international travel before departure! (</a:t>
            </a:r>
            <a:r>
              <a:rPr lang="en-US" sz="2220" b="0" i="0" u="sng" strike="noStrike" cap="none" dirty="0">
                <a:solidFill>
                  <a:schemeClr val="hlink"/>
                </a:solidFill>
                <a:latin typeface="+mj-lt"/>
                <a:ea typeface="Carme"/>
                <a:cs typeface="Carme"/>
                <a:sym typeface="Carme"/>
                <a:hlinkClick r:id="rId4"/>
              </a:rPr>
              <a:t>https://ihss.uky.edu</a:t>
            </a:r>
            <a:r>
              <a:rPr lang="en-US" sz="2220" b="0" i="0" u="none" strike="noStrike" cap="none" dirty="0">
                <a:solidFill>
                  <a:schemeClr val="dk1"/>
                </a:solidFill>
                <a:latin typeface="+mj-lt"/>
                <a:ea typeface="Carme"/>
                <a:cs typeface="Carme"/>
                <a:sym typeface="Carme"/>
              </a:rPr>
              <a:t>)</a:t>
            </a:r>
          </a:p>
          <a:p>
            <a:pPr marL="685800" marR="0" lvl="1" indent="-228600" algn="l" rtl="0">
              <a:lnSpc>
                <a:spcPct val="70000"/>
              </a:lnSpc>
              <a:spcBef>
                <a:spcPts val="500"/>
              </a:spcBef>
              <a:spcAft>
                <a:spcPts val="0"/>
              </a:spcAft>
              <a:buClr>
                <a:schemeClr val="dk1"/>
              </a:buClr>
              <a:buSzPct val="100909"/>
              <a:buFont typeface="Arial"/>
              <a:buChar char="•"/>
            </a:pPr>
            <a:r>
              <a:rPr lang="en-US" sz="2220" b="0" i="0" u="none" strike="noStrike" cap="none" dirty="0">
                <a:solidFill>
                  <a:schemeClr val="dk1"/>
                </a:solidFill>
                <a:latin typeface="+mj-lt"/>
                <a:ea typeface="Carme"/>
                <a:cs typeface="Carme"/>
                <a:sym typeface="Carme"/>
              </a:rPr>
              <a:t>This will guarantee coverage under UK’s insurance and ensure easy communication</a:t>
            </a:r>
          </a:p>
          <a:p>
            <a:pPr marL="685800" marR="0" lvl="1" indent="-228600" algn="l" rtl="0">
              <a:lnSpc>
                <a:spcPct val="70000"/>
              </a:lnSpc>
              <a:spcBef>
                <a:spcPts val="500"/>
              </a:spcBef>
              <a:spcAft>
                <a:spcPts val="0"/>
              </a:spcAft>
              <a:buClr>
                <a:schemeClr val="dk1"/>
              </a:buClr>
              <a:buSzPct val="100909"/>
              <a:buFont typeface="Arial"/>
              <a:buNone/>
            </a:pPr>
            <a:endParaRPr sz="2220" b="0" i="0" u="none" strike="noStrike" cap="none" dirty="0">
              <a:solidFill>
                <a:schemeClr val="dk1"/>
              </a:solidFill>
              <a:latin typeface="+mj-lt"/>
              <a:ea typeface="Carme"/>
              <a:cs typeface="Carme"/>
              <a:sym typeface="Carme"/>
            </a:endParaRPr>
          </a:p>
          <a:p>
            <a:pPr marL="228600" marR="0" lvl="0" indent="-228600" algn="l" rtl="0">
              <a:lnSpc>
                <a:spcPct val="70000"/>
              </a:lnSpc>
              <a:spcBef>
                <a:spcPts val="1000"/>
              </a:spcBef>
              <a:spcAft>
                <a:spcPts val="0"/>
              </a:spcAft>
              <a:buClr>
                <a:srgbClr val="0A4A8E"/>
              </a:buClr>
              <a:buSzPct val="99615"/>
              <a:buFont typeface="Arial"/>
              <a:buChar char="•"/>
            </a:pPr>
            <a:r>
              <a:rPr lang="en-US" sz="2590" b="0" i="0" u="none" strike="noStrike" cap="none" dirty="0">
                <a:solidFill>
                  <a:srgbClr val="0A4A8E"/>
                </a:solidFill>
                <a:latin typeface="+mj-lt"/>
                <a:ea typeface="Carme"/>
                <a:cs typeface="Carme"/>
                <a:sym typeface="Carme"/>
              </a:rPr>
              <a:t> Travel Medical Insurance &amp; Evacuation Coverage</a:t>
            </a:r>
          </a:p>
          <a:p>
            <a:pPr marL="685800" marR="0" lvl="1" indent="-228600" algn="l" rtl="0">
              <a:lnSpc>
                <a:spcPct val="70000"/>
              </a:lnSpc>
              <a:spcBef>
                <a:spcPts val="500"/>
              </a:spcBef>
              <a:spcAft>
                <a:spcPts val="0"/>
              </a:spcAft>
              <a:buClr>
                <a:schemeClr val="dk1"/>
              </a:buClr>
              <a:buSzPct val="100909"/>
              <a:buFont typeface="Arial"/>
              <a:buChar char="•"/>
            </a:pPr>
            <a:r>
              <a:rPr lang="en-US" sz="2220" b="0" i="0" u="none" strike="noStrike" cap="none" dirty="0">
                <a:solidFill>
                  <a:schemeClr val="dk1"/>
                </a:solidFill>
                <a:latin typeface="+mj-lt"/>
                <a:ea typeface="Carme"/>
                <a:cs typeface="Carme"/>
                <a:sym typeface="Carme"/>
              </a:rPr>
              <a:t>Comprehensive coverage while abroad</a:t>
            </a:r>
          </a:p>
          <a:p>
            <a:pPr marL="685800" marR="0" lvl="1" indent="-228600" algn="l" rtl="0">
              <a:lnSpc>
                <a:spcPct val="70000"/>
              </a:lnSpc>
              <a:spcBef>
                <a:spcPts val="500"/>
              </a:spcBef>
              <a:spcAft>
                <a:spcPts val="0"/>
              </a:spcAft>
              <a:buClr>
                <a:schemeClr val="dk1"/>
              </a:buClr>
              <a:buSzPct val="100909"/>
              <a:buFont typeface="Arial"/>
              <a:buChar char="•"/>
            </a:pPr>
            <a:r>
              <a:rPr lang="en-US" sz="2220" b="0" i="0" u="none" strike="noStrike" cap="none" dirty="0">
                <a:solidFill>
                  <a:schemeClr val="dk1"/>
                </a:solidFill>
                <a:latin typeface="+mj-lt"/>
                <a:ea typeface="Carme"/>
                <a:cs typeface="Carme"/>
                <a:sym typeface="Carme"/>
              </a:rPr>
              <a:t>No cost to the employee (register to guarantee coverage)</a:t>
            </a:r>
          </a:p>
          <a:p>
            <a:pPr marL="685800" marR="0" lvl="1" indent="-228600" algn="l" rtl="0">
              <a:lnSpc>
                <a:spcPct val="70000"/>
              </a:lnSpc>
              <a:spcBef>
                <a:spcPts val="500"/>
              </a:spcBef>
              <a:spcAft>
                <a:spcPts val="0"/>
              </a:spcAft>
              <a:buClr>
                <a:schemeClr val="dk1"/>
              </a:buClr>
              <a:buSzPct val="100909"/>
              <a:buFont typeface="Arial"/>
              <a:buNone/>
            </a:pPr>
            <a:endParaRPr sz="2220" b="0" i="0" u="none" strike="noStrike" cap="none" dirty="0">
              <a:solidFill>
                <a:schemeClr val="dk1"/>
              </a:solidFill>
              <a:latin typeface="+mj-lt"/>
              <a:ea typeface="Carme"/>
              <a:cs typeface="Carme"/>
              <a:sym typeface="Carme"/>
            </a:endParaRPr>
          </a:p>
          <a:p>
            <a:pPr marL="228600" marR="0" lvl="0" indent="-228600" algn="l" rtl="0">
              <a:lnSpc>
                <a:spcPct val="70000"/>
              </a:lnSpc>
              <a:spcBef>
                <a:spcPts val="1000"/>
              </a:spcBef>
              <a:spcAft>
                <a:spcPts val="0"/>
              </a:spcAft>
              <a:buClr>
                <a:srgbClr val="0A4A8E"/>
              </a:buClr>
              <a:buSzPct val="99615"/>
              <a:buFont typeface="Arial"/>
              <a:buChar char="•"/>
            </a:pPr>
            <a:r>
              <a:rPr lang="en-US" sz="2590" b="0" i="0" u="none" strike="noStrike" cap="none" dirty="0">
                <a:solidFill>
                  <a:srgbClr val="0A4A8E"/>
                </a:solidFill>
                <a:latin typeface="+mj-lt"/>
                <a:ea typeface="Carme"/>
                <a:cs typeface="Carme"/>
                <a:sym typeface="Carme"/>
              </a:rPr>
              <a:t>Proactive Alerts</a:t>
            </a:r>
          </a:p>
          <a:p>
            <a:pPr marL="685800" marR="0" lvl="1" indent="-228600" algn="l" rtl="0">
              <a:lnSpc>
                <a:spcPct val="70000"/>
              </a:lnSpc>
              <a:spcBef>
                <a:spcPts val="500"/>
              </a:spcBef>
              <a:buClr>
                <a:schemeClr val="dk1"/>
              </a:buClr>
              <a:buSzPct val="100909"/>
              <a:buFont typeface="Arial"/>
              <a:buChar char="•"/>
            </a:pPr>
            <a:r>
              <a:rPr lang="en-US" sz="2220" b="0" i="0" u="none" strike="noStrike" cap="none" dirty="0">
                <a:solidFill>
                  <a:schemeClr val="dk1"/>
                </a:solidFill>
                <a:latin typeface="+mj-lt"/>
                <a:ea typeface="Carme"/>
                <a:cs typeface="Carme"/>
                <a:sym typeface="Carme"/>
              </a:rPr>
              <a:t>IHSS will contact you via the travel registry in the event of an emergency in your host country or at home, and with other important institutional information/support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357187" y="1371600"/>
            <a:ext cx="6115050" cy="4429123"/>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rgbClr val="0A4A8E"/>
              </a:buClr>
              <a:buSzPct val="100000"/>
              <a:buFont typeface="Arial"/>
              <a:buChar char="•"/>
            </a:pPr>
            <a:r>
              <a:rPr lang="en-US" sz="2800" b="0" i="0" u="none" strike="noStrike" cap="none" dirty="0">
                <a:solidFill>
                  <a:srgbClr val="0A4A8E"/>
                </a:solidFill>
                <a:latin typeface="+mj-lt"/>
                <a:ea typeface="Carme"/>
                <a:cs typeface="Carme"/>
                <a:sym typeface="Carme"/>
              </a:rPr>
              <a:t>UK Faculty Summer Teaching in China</a:t>
            </a:r>
          </a:p>
          <a:p>
            <a:pPr marL="685800" marR="0" lvl="1" indent="-228600" algn="l" rtl="0">
              <a:lnSpc>
                <a:spcPct val="90000"/>
              </a:lnSpc>
              <a:spcBef>
                <a:spcPts val="0"/>
              </a:spcBef>
              <a:spcAft>
                <a:spcPts val="0"/>
              </a:spcAft>
              <a:buClr>
                <a:schemeClr val="dk1"/>
              </a:buClr>
              <a:buSzPct val="100000"/>
              <a:buFont typeface="Arial"/>
              <a:buChar char="•"/>
            </a:pPr>
            <a:r>
              <a:rPr lang="en-US" sz="2000" b="0" i="0" u="none" strike="noStrike" cap="none" dirty="0">
                <a:solidFill>
                  <a:schemeClr val="dk1"/>
                </a:solidFill>
                <a:latin typeface="+mj-lt"/>
                <a:ea typeface="Carme"/>
                <a:cs typeface="Carme"/>
                <a:sym typeface="Carme"/>
              </a:rPr>
              <a:t>2-4 weeks, paid airfare and </a:t>
            </a:r>
            <a:r>
              <a:rPr lang="en-US" sz="2000" dirty="0">
                <a:latin typeface="+mj-lt"/>
                <a:ea typeface="Carme"/>
                <a:cs typeface="Carme"/>
                <a:sym typeface="Carme"/>
              </a:rPr>
              <a:t>a</a:t>
            </a:r>
            <a:r>
              <a:rPr lang="en-US" sz="2000" b="0" i="0" u="none" strike="noStrike" cap="none" dirty="0">
                <a:solidFill>
                  <a:schemeClr val="dk1"/>
                </a:solidFill>
                <a:latin typeface="+mj-lt"/>
                <a:ea typeface="Carme"/>
                <a:cs typeface="Carme"/>
                <a:sym typeface="Carme"/>
              </a:rPr>
              <a:t>ccommodations</a:t>
            </a:r>
          </a:p>
          <a:p>
            <a:pPr marL="685800" marR="0" lvl="1" indent="-228600" algn="l" rtl="0">
              <a:lnSpc>
                <a:spcPct val="90000"/>
              </a:lnSpc>
              <a:spcBef>
                <a:spcPts val="0"/>
              </a:spcBef>
              <a:spcAft>
                <a:spcPts val="0"/>
              </a:spcAft>
              <a:buClr>
                <a:schemeClr val="dk1"/>
              </a:buClr>
              <a:buSzPct val="100000"/>
              <a:buFont typeface="Arial"/>
              <a:buChar char="•"/>
            </a:pPr>
            <a:r>
              <a:rPr lang="en-US" sz="2000" b="0" i="0" u="none" strike="noStrike" cap="none" dirty="0">
                <a:solidFill>
                  <a:schemeClr val="dk1"/>
                </a:solidFill>
                <a:latin typeface="+mj-lt"/>
                <a:ea typeface="Carme"/>
                <a:cs typeface="Carme"/>
                <a:sym typeface="Carme"/>
              </a:rPr>
              <a:t>Teaching stipend ($1200-$1600)</a:t>
            </a:r>
          </a:p>
          <a:p>
            <a:pPr marL="228600" marR="0" lvl="0" indent="-228600" algn="l" rtl="0">
              <a:lnSpc>
                <a:spcPct val="90000"/>
              </a:lnSpc>
              <a:spcBef>
                <a:spcPts val="0"/>
              </a:spcBef>
              <a:spcAft>
                <a:spcPts val="0"/>
              </a:spcAft>
              <a:buClr>
                <a:schemeClr val="dk1"/>
              </a:buClr>
              <a:buSzPct val="100000"/>
              <a:buFont typeface="Arial"/>
              <a:buNone/>
            </a:pPr>
            <a:endParaRPr sz="2800" b="0" i="0" u="none" strike="noStrike" cap="none" dirty="0">
              <a:solidFill>
                <a:schemeClr val="dk1"/>
              </a:solidFill>
              <a:latin typeface="+mj-lt"/>
              <a:ea typeface="Carme"/>
              <a:cs typeface="Carme"/>
              <a:sym typeface="Carme"/>
            </a:endParaRPr>
          </a:p>
          <a:p>
            <a:pPr marL="228600" marR="0" lvl="0" indent="-228600" algn="l" rtl="0">
              <a:lnSpc>
                <a:spcPct val="90000"/>
              </a:lnSpc>
              <a:spcBef>
                <a:spcPts val="0"/>
              </a:spcBef>
              <a:spcAft>
                <a:spcPts val="0"/>
              </a:spcAft>
              <a:buClr>
                <a:srgbClr val="0A4A8E"/>
              </a:buClr>
              <a:buSzPct val="100000"/>
              <a:buFont typeface="Arial"/>
              <a:buChar char="•"/>
            </a:pPr>
            <a:r>
              <a:rPr lang="en-US" sz="2800" b="0" i="0" u="none" strike="noStrike" cap="none" dirty="0">
                <a:solidFill>
                  <a:srgbClr val="0A4A8E"/>
                </a:solidFill>
                <a:latin typeface="+mj-lt"/>
                <a:ea typeface="Carme"/>
                <a:cs typeface="Carme"/>
                <a:sym typeface="Carme"/>
              </a:rPr>
              <a:t>Faculty Grant</a:t>
            </a:r>
          </a:p>
          <a:p>
            <a:pPr marL="685800" marR="0" lvl="1" indent="-228600" algn="l" rtl="0">
              <a:lnSpc>
                <a:spcPct val="90000"/>
              </a:lnSpc>
              <a:spcBef>
                <a:spcPts val="0"/>
              </a:spcBef>
              <a:spcAft>
                <a:spcPts val="0"/>
              </a:spcAft>
              <a:buClr>
                <a:schemeClr val="dk1"/>
              </a:buClr>
              <a:buSzPct val="100000"/>
              <a:buFont typeface="Arial"/>
              <a:buChar char="•"/>
            </a:pPr>
            <a:r>
              <a:rPr lang="en-US" sz="2000" b="0" i="0" u="none" strike="noStrike" cap="none" dirty="0">
                <a:solidFill>
                  <a:schemeClr val="dk1"/>
                </a:solidFill>
                <a:latin typeface="+mj-lt"/>
                <a:ea typeface="Carme"/>
                <a:cs typeface="Carme"/>
                <a:sym typeface="Carme"/>
              </a:rPr>
              <a:t>For international and domestic travel for China-related conferences, research, course field trips and curriculum development</a:t>
            </a:r>
          </a:p>
          <a:p>
            <a:pPr marL="228600" marR="0" lvl="0" indent="-228600" algn="l" rtl="0">
              <a:lnSpc>
                <a:spcPct val="90000"/>
              </a:lnSpc>
              <a:spcBef>
                <a:spcPts val="0"/>
              </a:spcBef>
              <a:spcAft>
                <a:spcPts val="0"/>
              </a:spcAft>
              <a:buClr>
                <a:schemeClr val="dk1"/>
              </a:buClr>
              <a:buSzPct val="100000"/>
              <a:buFont typeface="Arial"/>
              <a:buNone/>
            </a:pPr>
            <a:endParaRPr sz="2800" b="0" i="0" u="none" strike="noStrike" cap="none" dirty="0">
              <a:solidFill>
                <a:schemeClr val="dk1"/>
              </a:solidFill>
              <a:latin typeface="+mj-lt"/>
              <a:ea typeface="Carme"/>
              <a:cs typeface="Carme"/>
              <a:sym typeface="Carme"/>
            </a:endParaRPr>
          </a:p>
          <a:p>
            <a:pPr marL="228600" marR="0" lvl="0" indent="-228600" algn="l" rtl="0">
              <a:lnSpc>
                <a:spcPct val="90000"/>
              </a:lnSpc>
              <a:spcBef>
                <a:spcPts val="0"/>
              </a:spcBef>
              <a:spcAft>
                <a:spcPts val="0"/>
              </a:spcAft>
              <a:buClr>
                <a:srgbClr val="0A4A8E"/>
              </a:buClr>
              <a:buSzPct val="100000"/>
              <a:buFont typeface="Arial"/>
              <a:buChar char="•"/>
            </a:pPr>
            <a:r>
              <a:rPr lang="en-US" sz="2800" b="0" i="0" u="none" strike="noStrike" cap="none" dirty="0">
                <a:solidFill>
                  <a:srgbClr val="0A4A8E"/>
                </a:solidFill>
                <a:latin typeface="+mj-lt"/>
                <a:ea typeface="Carme"/>
                <a:cs typeface="Carme"/>
                <a:sym typeface="Carme"/>
              </a:rPr>
              <a:t>Distinguished Speaker Series</a:t>
            </a:r>
          </a:p>
          <a:p>
            <a:pPr marL="685800" marR="0" lvl="1" indent="-228600" algn="l" rtl="0">
              <a:lnSpc>
                <a:spcPct val="90000"/>
              </a:lnSpc>
              <a:spcBef>
                <a:spcPts val="0"/>
              </a:spcBef>
              <a:spcAft>
                <a:spcPts val="0"/>
              </a:spcAft>
              <a:buClr>
                <a:schemeClr val="dk1"/>
              </a:buClr>
              <a:buSzPct val="100000"/>
              <a:buFont typeface="Arial"/>
              <a:buChar char="•"/>
            </a:pPr>
            <a:r>
              <a:rPr lang="en-US" sz="2000" b="0" i="0" u="none" strike="noStrike" cap="none" dirty="0">
                <a:solidFill>
                  <a:schemeClr val="dk1"/>
                </a:solidFill>
                <a:latin typeface="+mj-lt"/>
                <a:ea typeface="Carme"/>
                <a:cs typeface="Carme"/>
                <a:sym typeface="Carme"/>
              </a:rPr>
              <a:t>Faculty can propose to invite up to five Northern American speakers on campus to speak on China related topics</a:t>
            </a:r>
          </a:p>
          <a:p>
            <a:pPr marL="685800" marR="0" lvl="1" indent="-228600" algn="l" rtl="0">
              <a:lnSpc>
                <a:spcPct val="90000"/>
              </a:lnSpc>
              <a:spcBef>
                <a:spcPts val="0"/>
              </a:spcBef>
              <a:spcAft>
                <a:spcPts val="0"/>
              </a:spcAft>
              <a:buClr>
                <a:schemeClr val="dk1"/>
              </a:buClr>
              <a:buSzPct val="100000"/>
              <a:buFont typeface="Arial"/>
              <a:buNone/>
            </a:pPr>
            <a:endParaRPr sz="2000" b="0" i="0" u="none" strike="noStrike" cap="none" dirty="0">
              <a:solidFill>
                <a:schemeClr val="dk1"/>
              </a:solidFill>
              <a:latin typeface="Carme"/>
              <a:ea typeface="Carme"/>
              <a:cs typeface="Carme"/>
              <a:sym typeface="Carme"/>
            </a:endParaRPr>
          </a:p>
        </p:txBody>
      </p:sp>
      <p:sp>
        <p:nvSpPr>
          <p:cNvPr id="213" name="Shape 213"/>
          <p:cNvSpPr/>
          <p:nvPr/>
        </p:nvSpPr>
        <p:spPr>
          <a:xfrm rot="10800000">
            <a:off x="0" y="-3"/>
            <a:ext cx="12192000" cy="1029508"/>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214" name="Shape 214"/>
          <p:cNvSpPr txBox="1"/>
          <p:nvPr/>
        </p:nvSpPr>
        <p:spPr>
          <a:xfrm>
            <a:off x="357187" y="41926"/>
            <a:ext cx="9939336" cy="84770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US" sz="4000" dirty="0">
                <a:solidFill>
                  <a:schemeClr val="lt1"/>
                </a:solidFill>
                <a:latin typeface="Arial"/>
                <a:ea typeface="Arial"/>
                <a:cs typeface="Arial"/>
                <a:sym typeface="Arial"/>
              </a:rPr>
              <a:t>Confucius Institute</a:t>
            </a:r>
          </a:p>
        </p:txBody>
      </p:sp>
      <p:cxnSp>
        <p:nvCxnSpPr>
          <p:cNvPr id="216" name="Shape 216"/>
          <p:cNvCxnSpPr/>
          <p:nvPr/>
        </p:nvCxnSpPr>
        <p:spPr>
          <a:xfrm>
            <a:off x="3830160" y="305712"/>
            <a:ext cx="0" cy="538053"/>
          </a:xfrm>
          <a:prstGeom prst="straightConnector1">
            <a:avLst/>
          </a:prstGeom>
          <a:noFill/>
          <a:ln w="9525" cap="flat" cmpd="sng">
            <a:solidFill>
              <a:schemeClr val="lt1"/>
            </a:solidFill>
            <a:prstDash val="solid"/>
            <a:miter/>
            <a:headEnd type="none" w="med" len="med"/>
            <a:tailEnd type="none" w="med" len="med"/>
          </a:ln>
        </p:spPr>
      </p:cxnSp>
      <p:sp>
        <p:nvSpPr>
          <p:cNvPr id="217" name="Shape 217"/>
          <p:cNvSpPr/>
          <p:nvPr/>
        </p:nvSpPr>
        <p:spPr>
          <a:xfrm>
            <a:off x="6472237" y="1314449"/>
            <a:ext cx="5595937" cy="4154983"/>
          </a:xfrm>
          <a:prstGeom prst="rect">
            <a:avLst/>
          </a:prstGeom>
          <a:noFill/>
          <a:ln>
            <a:noFill/>
          </a:ln>
        </p:spPr>
        <p:txBody>
          <a:bodyPr lIns="91425" tIns="45700" rIns="91425" bIns="45700" anchor="t" anchorCtr="0">
            <a:noAutofit/>
          </a:bodyPr>
          <a:lstStyle/>
          <a:p>
            <a:pPr marL="342900" marR="0" lvl="0" indent="-342900" algn="l" rtl="0">
              <a:spcBef>
                <a:spcPts val="0"/>
              </a:spcBef>
              <a:buClr>
                <a:srgbClr val="0A4A8E"/>
              </a:buClr>
              <a:buSzPct val="100000"/>
              <a:buFont typeface="Arial"/>
              <a:buChar char="•"/>
            </a:pPr>
            <a:r>
              <a:rPr lang="en-US" sz="2800" dirty="0">
                <a:solidFill>
                  <a:srgbClr val="0A4A8E"/>
                </a:solidFill>
                <a:latin typeface="+mj-lt"/>
                <a:ea typeface="Carme"/>
                <a:cs typeface="Carme"/>
                <a:sym typeface="Carme"/>
              </a:rPr>
              <a:t>Quality Chinese Culture/Art Performance</a:t>
            </a:r>
          </a:p>
          <a:p>
            <a:pPr marL="800100" marR="0" lvl="1" indent="-342900" algn="l" rtl="0">
              <a:spcBef>
                <a:spcPts val="0"/>
              </a:spcBef>
              <a:spcAft>
                <a:spcPts val="0"/>
              </a:spcAft>
              <a:buClr>
                <a:schemeClr val="dk1"/>
              </a:buClr>
              <a:buSzPct val="100000"/>
              <a:buFont typeface="Arial"/>
              <a:buChar char="•"/>
            </a:pPr>
            <a:r>
              <a:rPr lang="en-US" sz="2000" b="0" i="0" u="none" strike="noStrike" cap="none" dirty="0">
                <a:solidFill>
                  <a:schemeClr val="dk1"/>
                </a:solidFill>
                <a:latin typeface="+mj-lt"/>
                <a:ea typeface="Carme"/>
                <a:cs typeface="Carme"/>
                <a:sym typeface="Carme"/>
              </a:rPr>
              <a:t>Brought directly from China to enrich campus culture life and classroom activities</a:t>
            </a:r>
          </a:p>
          <a:p>
            <a:pPr marL="342900" marR="0" lvl="0" indent="-342900" algn="l" rtl="0">
              <a:spcBef>
                <a:spcPts val="0"/>
              </a:spcBef>
              <a:spcAft>
                <a:spcPts val="0"/>
              </a:spcAft>
              <a:buClr>
                <a:schemeClr val="dk1"/>
              </a:buClr>
              <a:buFont typeface="Arial"/>
              <a:buNone/>
            </a:pPr>
            <a:endParaRPr sz="2800" dirty="0">
              <a:solidFill>
                <a:srgbClr val="0A4A8E"/>
              </a:solidFill>
              <a:latin typeface="+mj-lt"/>
              <a:ea typeface="Carme"/>
              <a:cs typeface="Carme"/>
              <a:sym typeface="Carme"/>
            </a:endParaRPr>
          </a:p>
          <a:p>
            <a:pPr marL="342900" marR="0" lvl="0" indent="-342900" algn="l" rtl="0">
              <a:spcBef>
                <a:spcPts val="0"/>
              </a:spcBef>
              <a:spcAft>
                <a:spcPts val="0"/>
              </a:spcAft>
              <a:buClr>
                <a:srgbClr val="0A4A8E"/>
              </a:buClr>
              <a:buSzPct val="100000"/>
              <a:buFont typeface="Arial"/>
              <a:buChar char="•"/>
            </a:pPr>
            <a:r>
              <a:rPr lang="en-US" sz="2800" dirty="0">
                <a:solidFill>
                  <a:srgbClr val="0A4A8E"/>
                </a:solidFill>
                <a:latin typeface="+mj-lt"/>
                <a:ea typeface="Carme"/>
                <a:cs typeface="Carme"/>
                <a:sym typeface="Carme"/>
              </a:rPr>
              <a:t>Chinese culture/art demonstrations in classes</a:t>
            </a:r>
          </a:p>
          <a:p>
            <a:pPr marL="342900" marR="0" lvl="0" indent="-342900" algn="l" rtl="0">
              <a:spcBef>
                <a:spcPts val="0"/>
              </a:spcBef>
              <a:spcAft>
                <a:spcPts val="0"/>
              </a:spcAft>
              <a:buClr>
                <a:schemeClr val="dk1"/>
              </a:buClr>
              <a:buFont typeface="Arial"/>
              <a:buNone/>
            </a:pPr>
            <a:endParaRPr sz="2800" dirty="0">
              <a:solidFill>
                <a:srgbClr val="0A4A8E"/>
              </a:solidFill>
              <a:latin typeface="+mj-lt"/>
              <a:ea typeface="Carme"/>
              <a:cs typeface="Carme"/>
              <a:sym typeface="Carme"/>
            </a:endParaRPr>
          </a:p>
          <a:p>
            <a:pPr marL="342900" marR="0" lvl="0" indent="-342900" algn="l" rtl="0">
              <a:spcBef>
                <a:spcPts val="0"/>
              </a:spcBef>
              <a:spcAft>
                <a:spcPts val="0"/>
              </a:spcAft>
              <a:buClr>
                <a:srgbClr val="0A4A8E"/>
              </a:buClr>
              <a:buSzPct val="100000"/>
              <a:buFont typeface="Arial"/>
              <a:buChar char="•"/>
            </a:pPr>
            <a:r>
              <a:rPr lang="en-US" sz="2800" dirty="0">
                <a:solidFill>
                  <a:srgbClr val="0A4A8E"/>
                </a:solidFill>
                <a:latin typeface="+mj-lt"/>
                <a:ea typeface="Carme"/>
                <a:cs typeface="Carme"/>
                <a:sym typeface="Carme"/>
              </a:rPr>
              <a:t>China visa service</a:t>
            </a:r>
          </a:p>
          <a:p>
            <a:pPr marL="0" marR="0" lvl="0" indent="0" algn="l" rtl="0">
              <a:spcBef>
                <a:spcPts val="0"/>
              </a:spcBef>
              <a:spcAft>
                <a:spcPts val="0"/>
              </a:spcAft>
              <a:buNone/>
            </a:pPr>
            <a:endParaRPr sz="2800" dirty="0">
              <a:solidFill>
                <a:srgbClr val="0A4A8E"/>
              </a:solidFill>
              <a:latin typeface="+mj-lt"/>
              <a:ea typeface="Carme"/>
              <a:cs typeface="Carme"/>
              <a:sym typeface="Carme"/>
            </a:endParaRPr>
          </a:p>
          <a:p>
            <a:pPr marL="342900" marR="0" lvl="0" indent="-342900" algn="l" rtl="0">
              <a:spcBef>
                <a:spcPts val="0"/>
              </a:spcBef>
              <a:buClr>
                <a:srgbClr val="0A4A8E"/>
              </a:buClr>
              <a:buSzPct val="100000"/>
              <a:buFont typeface="Arial"/>
              <a:buChar char="•"/>
            </a:pPr>
            <a:r>
              <a:rPr lang="en-US" sz="2800" dirty="0">
                <a:solidFill>
                  <a:srgbClr val="0A4A8E"/>
                </a:solidFill>
                <a:latin typeface="+mj-lt"/>
                <a:ea typeface="Carme"/>
                <a:cs typeface="Carme"/>
                <a:sym typeface="Carme"/>
              </a:rPr>
              <a:t>Orientation for China and China trips</a:t>
            </a:r>
          </a:p>
        </p:txBody>
      </p:sp>
      <p:pic>
        <p:nvPicPr>
          <p:cNvPr id="218" name="Shape 218"/>
          <p:cNvPicPr preferRelativeResize="0"/>
          <p:nvPr/>
        </p:nvPicPr>
        <p:blipFill rotWithShape="1">
          <a:blip r:embed="rId3">
            <a:alphaModFix/>
          </a:blip>
          <a:srcRect/>
          <a:stretch/>
        </p:blipFill>
        <p:spPr>
          <a:xfrm>
            <a:off x="114302" y="6147850"/>
            <a:ext cx="2451086" cy="6387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8A05495-5213-3D4C-8AC0-36188430CA62}" type="slidenum">
              <a:rPr lang="en-US" smtClean="0"/>
              <a:t>12</a:t>
            </a:fld>
            <a:endParaRPr lang="en-US" dirty="0"/>
          </a:p>
        </p:txBody>
      </p:sp>
      <p:sp>
        <p:nvSpPr>
          <p:cNvPr id="21" name="Text Placeholder 20"/>
          <p:cNvSpPr>
            <a:spLocks noGrp="1"/>
          </p:cNvSpPr>
          <p:nvPr>
            <p:ph type="body" sz="quarter" idx="15"/>
          </p:nvPr>
        </p:nvSpPr>
        <p:spPr>
          <a:xfrm>
            <a:off x="419851" y="1391306"/>
            <a:ext cx="5403158" cy="4908383"/>
          </a:xfrm>
        </p:spPr>
        <p:txBody>
          <a:bodyPr>
            <a:normAutofit fontScale="92500"/>
          </a:bodyPr>
          <a:lstStyle/>
          <a:p>
            <a:pPr marL="228600" indent="-228600">
              <a:buFont typeface="Arial" panose="020B0604020202020204" pitchFamily="34" charset="0"/>
              <a:buChar char="•"/>
            </a:pPr>
            <a:r>
              <a:rPr lang="en-US" sz="2600" dirty="0">
                <a:latin typeface="+mj-lt"/>
                <a:cs typeface="Calibri" panose="020F0502020204030204" pitchFamily="34" charset="0"/>
              </a:rPr>
              <a:t>Offers UK Faculty Teach in China program</a:t>
            </a:r>
          </a:p>
          <a:p>
            <a:pPr lvl="1"/>
            <a:r>
              <a:rPr lang="en-US" dirty="0">
                <a:latin typeface="+mj-lt"/>
                <a:cs typeface="Calibri" panose="020F0502020204030204" pitchFamily="34" charset="0"/>
              </a:rPr>
              <a:t>2-4 weeks, paid international airfare </a:t>
            </a:r>
            <a:br>
              <a:rPr lang="en-US" dirty="0">
                <a:latin typeface="+mj-lt"/>
                <a:cs typeface="Calibri" panose="020F0502020204030204" pitchFamily="34" charset="0"/>
              </a:rPr>
            </a:br>
            <a:r>
              <a:rPr lang="en-US" dirty="0">
                <a:latin typeface="+mj-lt"/>
                <a:cs typeface="Calibri" panose="020F0502020204030204" pitchFamily="34" charset="0"/>
              </a:rPr>
              <a:t>&amp; China accommodations</a:t>
            </a:r>
          </a:p>
          <a:p>
            <a:pPr lvl="1"/>
            <a:r>
              <a:rPr lang="en-US" dirty="0">
                <a:latin typeface="+mj-lt"/>
                <a:cs typeface="Calibri" panose="020F0502020204030204" pitchFamily="34" charset="0"/>
              </a:rPr>
              <a:t>Teaching stipend ($1200-$3000) </a:t>
            </a:r>
          </a:p>
          <a:p>
            <a:pPr marL="228600" indent="-228600">
              <a:buFont typeface="Arial" panose="020B0604020202020204" pitchFamily="34" charset="0"/>
              <a:buChar char="•"/>
            </a:pPr>
            <a:r>
              <a:rPr lang="en-US" sz="2600" dirty="0">
                <a:latin typeface="+mj-lt"/>
                <a:cs typeface="Calibri" panose="020F0502020204030204" pitchFamily="34" charset="0"/>
              </a:rPr>
              <a:t>Provides orientations for Teach in China program</a:t>
            </a:r>
          </a:p>
          <a:p>
            <a:pPr marL="228600" indent="-228600">
              <a:buFont typeface="Arial" panose="020B0604020202020204" pitchFamily="34" charset="0"/>
              <a:buChar char="•"/>
            </a:pPr>
            <a:r>
              <a:rPr lang="en-US" sz="2600" dirty="0">
                <a:latin typeface="+mj-lt"/>
                <a:cs typeface="Calibri" panose="020F0502020204030204" pitchFamily="34" charset="0"/>
              </a:rPr>
              <a:t>Identifies and facilitates faculty joint-research opportunities in China</a:t>
            </a:r>
          </a:p>
          <a:p>
            <a:pPr marL="228600" indent="-228600">
              <a:buFont typeface="Arial" panose="020B0604020202020204" pitchFamily="34" charset="0"/>
              <a:buChar char="•"/>
            </a:pPr>
            <a:r>
              <a:rPr lang="en-US" sz="2600" dirty="0">
                <a:latin typeface="+mj-lt"/>
                <a:cs typeface="Calibri" panose="020F0502020204030204" pitchFamily="34" charset="0"/>
              </a:rPr>
              <a:t>Partners with UK faculty to develop teaching/research opportunities in</a:t>
            </a:r>
            <a:r>
              <a:rPr lang="en-US" sz="2600" dirty="0">
                <a:latin typeface="Calibri" panose="020F0502020204030204" pitchFamily="34" charset="0"/>
                <a:cs typeface="Calibri" panose="020F0502020204030204" pitchFamily="34" charset="0"/>
              </a:rPr>
              <a:t> China for UK graduate students</a:t>
            </a:r>
          </a:p>
          <a:p>
            <a:endParaRPr lang="en-US" dirty="0"/>
          </a:p>
        </p:txBody>
      </p:sp>
      <p:sp>
        <p:nvSpPr>
          <p:cNvPr id="2" name="Title 1"/>
          <p:cNvSpPr>
            <a:spLocks noGrp="1"/>
          </p:cNvSpPr>
          <p:nvPr>
            <p:ph type="title"/>
          </p:nvPr>
        </p:nvSpPr>
        <p:spPr>
          <a:xfrm>
            <a:off x="272716" y="-64168"/>
            <a:ext cx="10473072" cy="1325563"/>
          </a:xfrm>
        </p:spPr>
        <p:txBody>
          <a:bodyPr>
            <a:normAutofit/>
          </a:bodyPr>
          <a:lstStyle/>
          <a:p>
            <a:r>
              <a:rPr lang="en-US" spc="-2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 of China Initiatives</a:t>
            </a:r>
            <a:endParaRPr lang="en-US" sz="3600" spc="-2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4" name="Straight Connector 3"/>
          <p:cNvCxnSpPr/>
          <p:nvPr/>
        </p:nvCxnSpPr>
        <p:spPr>
          <a:xfrm flipH="1">
            <a:off x="4797083" y="265821"/>
            <a:ext cx="2344" cy="5360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0"/>
          <p:cNvSpPr>
            <a:spLocks noGrp="1"/>
          </p:cNvSpPr>
          <p:nvPr>
            <p:ph type="body" sz="quarter" idx="15"/>
          </p:nvPr>
        </p:nvSpPr>
        <p:spPr>
          <a:xfrm>
            <a:off x="5921485" y="1391306"/>
            <a:ext cx="5819423" cy="4908383"/>
          </a:xfrm>
        </p:spPr>
        <p:txBody>
          <a:bodyPr>
            <a:normAutofit/>
          </a:bodyPr>
          <a:lstStyle/>
          <a:p>
            <a:pPr marL="228600" indent="-228600">
              <a:buFont typeface="Arial" panose="020B0604020202020204" pitchFamily="34" charset="0"/>
              <a:buChar char="•"/>
            </a:pPr>
            <a:r>
              <a:rPr lang="en-US" sz="2600" dirty="0">
                <a:latin typeface="+mj-lt"/>
                <a:cs typeface="Calibri" panose="020F0502020204030204" pitchFamily="34" charset="0"/>
              </a:rPr>
              <a:t>Facilitates connections among Chinese visiting scholars, UK faculty and colleges </a:t>
            </a:r>
          </a:p>
          <a:p>
            <a:pPr marL="228600" indent="-228600">
              <a:buFont typeface="Arial" panose="020B0604020202020204" pitchFamily="34" charset="0"/>
              <a:buChar char="•"/>
            </a:pPr>
            <a:r>
              <a:rPr lang="en-US" sz="2600" dirty="0">
                <a:latin typeface="+mj-lt"/>
                <a:cs typeface="Calibri" panose="020F0502020204030204" pitchFamily="34" charset="0"/>
              </a:rPr>
              <a:t>Collaborates with center for enhancement of learning and teaching (CELT) and UK colleges to offer </a:t>
            </a:r>
            <a:br>
              <a:rPr lang="en-US" sz="2600" dirty="0">
                <a:latin typeface="+mj-lt"/>
                <a:cs typeface="Calibri" panose="020F0502020204030204" pitchFamily="34" charset="0"/>
              </a:rPr>
            </a:br>
            <a:r>
              <a:rPr lang="en-US" sz="2600" dirty="0">
                <a:latin typeface="+mj-lt"/>
                <a:cs typeface="Calibri" panose="020F0502020204030204" pitchFamily="34" charset="0"/>
              </a:rPr>
              <a:t>professional development workshops for faculty to advance understanding of Chinese culture, and to enhance instructional effectiveness for Chinese students</a:t>
            </a:r>
          </a:p>
          <a:p>
            <a:endParaRPr lang="en-US" dirty="0"/>
          </a:p>
        </p:txBody>
      </p:sp>
    </p:spTree>
    <p:extLst>
      <p:ext uri="{BB962C8B-B14F-4D97-AF65-F5344CB8AC3E}">
        <p14:creationId xmlns:p14="http://schemas.microsoft.com/office/powerpoint/2010/main" val="3259455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rot="10800000">
            <a:off x="45884" y="0"/>
            <a:ext cx="3235125" cy="6858002"/>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225" name="Shape 225"/>
          <p:cNvSpPr txBox="1"/>
          <p:nvPr/>
        </p:nvSpPr>
        <p:spPr>
          <a:xfrm>
            <a:off x="152137" y="1524572"/>
            <a:ext cx="2305050" cy="141446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lt1"/>
              </a:buClr>
              <a:buSzPct val="25000"/>
              <a:buFont typeface="Arial"/>
              <a:buNone/>
            </a:pPr>
            <a:endParaRPr lang="en-US" sz="4000" dirty="0">
              <a:solidFill>
                <a:schemeClr val="lt1"/>
              </a:solidFill>
              <a:latin typeface="Arial"/>
              <a:ea typeface="Arial"/>
              <a:cs typeface="Arial"/>
              <a:sym typeface="Arial"/>
            </a:endParaRPr>
          </a:p>
        </p:txBody>
      </p:sp>
      <p:pic>
        <p:nvPicPr>
          <p:cNvPr id="226" name="Shape 226"/>
          <p:cNvPicPr preferRelativeResize="0"/>
          <p:nvPr/>
        </p:nvPicPr>
        <p:blipFill rotWithShape="1">
          <a:blip r:embed="rId3">
            <a:alphaModFix/>
          </a:blip>
          <a:srcRect/>
          <a:stretch/>
        </p:blipFill>
        <p:spPr>
          <a:xfrm>
            <a:off x="3281010" y="214352"/>
            <a:ext cx="9412950" cy="6420513"/>
          </a:xfrm>
          <a:prstGeom prst="rect">
            <a:avLst/>
          </a:prstGeom>
          <a:noFill/>
          <a:ln>
            <a:noFill/>
          </a:ln>
        </p:spPr>
      </p:pic>
      <p:sp>
        <p:nvSpPr>
          <p:cNvPr id="227" name="Shape 227"/>
          <p:cNvSpPr txBox="1"/>
          <p:nvPr/>
        </p:nvSpPr>
        <p:spPr>
          <a:xfrm>
            <a:off x="290043" y="2939034"/>
            <a:ext cx="2594671" cy="485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lt1"/>
              </a:buClr>
              <a:buSzPct val="25000"/>
              <a:buFont typeface="Arial"/>
              <a:buNone/>
            </a:pPr>
            <a:r>
              <a:rPr lang="en-US" sz="4000" dirty="0">
                <a:solidFill>
                  <a:schemeClr val="lt1"/>
                </a:solidFill>
                <a:latin typeface="Arial"/>
                <a:ea typeface="Arial"/>
                <a:cs typeface="Arial"/>
                <a:sym typeface="Arial"/>
              </a:rPr>
              <a:t>Global</a:t>
            </a:r>
          </a:p>
          <a:p>
            <a:pPr marL="0" marR="0" lvl="0" indent="0" algn="l" rtl="0">
              <a:lnSpc>
                <a:spcPct val="100000"/>
              </a:lnSpc>
              <a:spcBef>
                <a:spcPts val="0"/>
              </a:spcBef>
              <a:buClr>
                <a:schemeClr val="lt1"/>
              </a:buClr>
              <a:buSzPct val="25000"/>
              <a:buFont typeface="Arial"/>
              <a:buNone/>
            </a:pPr>
            <a:r>
              <a:rPr lang="en-US" sz="4000" dirty="0">
                <a:solidFill>
                  <a:schemeClr val="lt1"/>
                </a:solidFill>
              </a:rPr>
              <a:t>Health</a:t>
            </a:r>
            <a:r>
              <a:rPr lang="en-US" sz="4000" dirty="0">
                <a:solidFill>
                  <a:schemeClr val="lt1"/>
                </a:solidFill>
                <a:latin typeface="Arial"/>
                <a:ea typeface="Arial"/>
                <a:cs typeface="Arial"/>
                <a:sym typeface="Arial"/>
              </a:rPr>
              <a:t> Initiatives</a:t>
            </a:r>
          </a:p>
        </p:txBody>
      </p:sp>
      <p:cxnSp>
        <p:nvCxnSpPr>
          <p:cNvPr id="228" name="Shape 228"/>
          <p:cNvCxnSpPr/>
          <p:nvPr/>
        </p:nvCxnSpPr>
        <p:spPr>
          <a:xfrm>
            <a:off x="290043" y="2914647"/>
            <a:ext cx="2079027" cy="0"/>
          </a:xfrm>
          <a:prstGeom prst="straightConnector1">
            <a:avLst/>
          </a:prstGeom>
          <a:noFill/>
          <a:ln w="9525" cap="flat" cmpd="sng">
            <a:solidFill>
              <a:schemeClr val="lt1"/>
            </a:solidFill>
            <a:prstDash val="solid"/>
            <a:miter/>
            <a:headEnd type="none" w="med" len="med"/>
            <a:tailEnd type="none" w="med" len="med"/>
          </a:ln>
        </p:spPr>
      </p:cxnSp>
      <p:sp>
        <p:nvSpPr>
          <p:cNvPr id="229" name="Shape 229"/>
          <p:cNvSpPr txBox="1">
            <a:spLocks noGrp="1"/>
          </p:cNvSpPr>
          <p:nvPr>
            <p:ph type="body" idx="1"/>
          </p:nvPr>
        </p:nvSpPr>
        <p:spPr>
          <a:xfrm>
            <a:off x="7620000" y="4767943"/>
            <a:ext cx="4386944" cy="1587481"/>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4000" b="1" i="0" u="none" strike="noStrike" cap="none" dirty="0">
                <a:solidFill>
                  <a:schemeClr val="dk1"/>
                </a:solidFill>
                <a:latin typeface="Carme"/>
                <a:ea typeface="Carme"/>
                <a:cs typeface="Carme"/>
                <a:sym typeface="Carme"/>
              </a:rPr>
              <a:t>Shoulder to Shoulder Global</a:t>
            </a:r>
          </a:p>
        </p:txBody>
      </p:sp>
      <p:pic>
        <p:nvPicPr>
          <p:cNvPr id="230" name="Shape 230"/>
          <p:cNvPicPr preferRelativeResize="0"/>
          <p:nvPr/>
        </p:nvPicPr>
        <p:blipFill rotWithShape="1">
          <a:blip r:embed="rId4">
            <a:alphaModFix/>
          </a:blip>
          <a:srcRect/>
          <a:stretch/>
        </p:blipFill>
        <p:spPr>
          <a:xfrm>
            <a:off x="80021" y="6127460"/>
            <a:ext cx="2498900" cy="651174"/>
          </a:xfrm>
          <a:prstGeom prst="rect">
            <a:avLst/>
          </a:prstGeom>
          <a:noFill/>
          <a:ln>
            <a:noFill/>
          </a:ln>
        </p:spPr>
      </p:pic>
      <p:sp>
        <p:nvSpPr>
          <p:cNvPr id="2" name="Rectangle 1">
            <a:extLst>
              <a:ext uri="{FF2B5EF4-FFF2-40B4-BE49-F238E27FC236}">
                <a16:creationId xmlns:a16="http://schemas.microsoft.com/office/drawing/2014/main" id="{AB85B2AD-29FC-46DF-AF0B-ADEC7BEFEB41}"/>
              </a:ext>
            </a:extLst>
          </p:cNvPr>
          <p:cNvSpPr/>
          <p:nvPr/>
        </p:nvSpPr>
        <p:spPr>
          <a:xfrm>
            <a:off x="7108371" y="4452256"/>
            <a:ext cx="4430486" cy="1491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Shoulder to Shoulder Global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p:cNvPicPr preferRelativeResize="0"/>
          <p:nvPr/>
        </p:nvPicPr>
        <p:blipFill rotWithShape="1">
          <a:blip r:embed="rId3">
            <a:alphaModFix/>
          </a:blip>
          <a:srcRect/>
          <a:stretch/>
        </p:blipFill>
        <p:spPr>
          <a:xfrm>
            <a:off x="2271719" y="-1215"/>
            <a:ext cx="10291761" cy="6861175"/>
          </a:xfrm>
          <a:prstGeom prst="rect">
            <a:avLst/>
          </a:prstGeom>
          <a:noFill/>
          <a:ln>
            <a:noFill/>
          </a:ln>
        </p:spPr>
      </p:pic>
      <p:sp>
        <p:nvSpPr>
          <p:cNvPr id="236" name="Shape 236"/>
          <p:cNvSpPr/>
          <p:nvPr/>
        </p:nvSpPr>
        <p:spPr>
          <a:xfrm rot="10800000">
            <a:off x="0" y="-3"/>
            <a:ext cx="2543174" cy="6858002"/>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237" name="Shape 237"/>
          <p:cNvSpPr txBox="1"/>
          <p:nvPr/>
        </p:nvSpPr>
        <p:spPr>
          <a:xfrm>
            <a:off x="80021" y="2776848"/>
            <a:ext cx="2305050" cy="141446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US" sz="4000" dirty="0">
                <a:solidFill>
                  <a:schemeClr val="lt1"/>
                </a:solidFill>
                <a:latin typeface="Arial"/>
                <a:ea typeface="Arial"/>
                <a:cs typeface="Arial"/>
                <a:sym typeface="Arial"/>
              </a:rPr>
              <a:t>WHERE TO FIND US</a:t>
            </a:r>
          </a:p>
          <a:p>
            <a:pPr marL="0" marR="0" lvl="0" indent="0" algn="l" rtl="0">
              <a:lnSpc>
                <a:spcPct val="90000"/>
              </a:lnSpc>
              <a:spcBef>
                <a:spcPts val="0"/>
              </a:spcBef>
              <a:buClr>
                <a:schemeClr val="lt1"/>
              </a:buClr>
              <a:buSzPct val="25000"/>
              <a:buFont typeface="Arial"/>
              <a:buNone/>
            </a:pPr>
            <a:endParaRPr lang="en-US" sz="4000" dirty="0">
              <a:solidFill>
                <a:schemeClr val="lt1"/>
              </a:solidFill>
            </a:endParaRPr>
          </a:p>
          <a:p>
            <a:pPr marL="0" marR="0" lvl="0" indent="0" algn="l" rtl="0">
              <a:lnSpc>
                <a:spcPct val="90000"/>
              </a:lnSpc>
              <a:spcBef>
                <a:spcPts val="0"/>
              </a:spcBef>
              <a:buClr>
                <a:schemeClr val="lt1"/>
              </a:buClr>
              <a:buSzPct val="25000"/>
              <a:buFont typeface="Arial"/>
              <a:buNone/>
            </a:pPr>
            <a:r>
              <a:rPr lang="en-US" sz="2400" dirty="0">
                <a:solidFill>
                  <a:schemeClr val="lt1"/>
                </a:solidFill>
                <a:latin typeface="Arial"/>
                <a:ea typeface="Arial"/>
                <a:cs typeface="Arial"/>
                <a:sym typeface="Arial"/>
              </a:rPr>
              <a:t>Bradley Hall-  plus new CI in Little Library</a:t>
            </a:r>
          </a:p>
        </p:txBody>
      </p:sp>
      <p:cxnSp>
        <p:nvCxnSpPr>
          <p:cNvPr id="239" name="Shape 239"/>
          <p:cNvCxnSpPr/>
          <p:nvPr/>
        </p:nvCxnSpPr>
        <p:spPr>
          <a:xfrm>
            <a:off x="192692" y="4316179"/>
            <a:ext cx="2079027" cy="0"/>
          </a:xfrm>
          <a:prstGeom prst="straightConnector1">
            <a:avLst/>
          </a:prstGeom>
          <a:noFill/>
          <a:ln w="9525" cap="flat" cmpd="sng">
            <a:solidFill>
              <a:schemeClr val="lt1"/>
            </a:solidFill>
            <a:prstDash val="solid"/>
            <a:miter/>
            <a:headEnd type="none" w="med" len="med"/>
            <a:tailEnd type="none" w="med" len="med"/>
          </a:ln>
        </p:spPr>
      </p:cxnSp>
      <p:pic>
        <p:nvPicPr>
          <p:cNvPr id="240" name="Shape 240"/>
          <p:cNvPicPr preferRelativeResize="0"/>
          <p:nvPr/>
        </p:nvPicPr>
        <p:blipFill rotWithShape="1">
          <a:blip r:embed="rId4">
            <a:alphaModFix/>
          </a:blip>
          <a:srcRect/>
          <a:stretch/>
        </p:blipFill>
        <p:spPr>
          <a:xfrm>
            <a:off x="80021" y="6127460"/>
            <a:ext cx="2498900" cy="651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757237"/>
            <a:ext cx="12192000" cy="5419724"/>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258" name="Shape 258"/>
          <p:cNvSpPr txBox="1">
            <a:spLocks noGrp="1"/>
          </p:cNvSpPr>
          <p:nvPr>
            <p:ph type="ctrTitle"/>
          </p:nvPr>
        </p:nvSpPr>
        <p:spPr>
          <a:xfrm>
            <a:off x="2129886" y="2139868"/>
            <a:ext cx="8217975" cy="147002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Arial"/>
              <a:buNone/>
            </a:pPr>
            <a:r>
              <a:rPr lang="en-US" sz="7500" b="0" i="0" u="none" strike="noStrike" cap="none" dirty="0">
                <a:solidFill>
                  <a:schemeClr val="lt1"/>
                </a:solidFill>
                <a:latin typeface="Arial"/>
                <a:ea typeface="Arial"/>
                <a:cs typeface="Arial"/>
                <a:sym typeface="Arial"/>
              </a:rPr>
              <a:t>Thank you very much!</a:t>
            </a:r>
          </a:p>
        </p:txBody>
      </p:sp>
      <p:pic>
        <p:nvPicPr>
          <p:cNvPr id="260" name="Shape 260"/>
          <p:cNvPicPr preferRelativeResize="0"/>
          <p:nvPr/>
        </p:nvPicPr>
        <p:blipFill rotWithShape="1">
          <a:blip r:embed="rId3">
            <a:alphaModFix/>
          </a:blip>
          <a:srcRect/>
          <a:stretch/>
        </p:blipFill>
        <p:spPr>
          <a:xfrm>
            <a:off x="4389437" y="4162082"/>
            <a:ext cx="3698874" cy="9638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rot="10800000">
            <a:off x="0" y="-3"/>
            <a:ext cx="12192000" cy="1029508"/>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b="0" i="0" u="none" strike="noStrike" cap="none">
              <a:solidFill>
                <a:schemeClr val="lt1"/>
              </a:solidFill>
              <a:latin typeface="Calibri"/>
              <a:ea typeface="Calibri"/>
              <a:cs typeface="Calibri"/>
              <a:sym typeface="Calibri"/>
            </a:endParaRPr>
          </a:p>
        </p:txBody>
      </p:sp>
      <p:sp>
        <p:nvSpPr>
          <p:cNvPr id="101" name="Shape 101"/>
          <p:cNvSpPr txBox="1">
            <a:spLocks noGrp="1"/>
          </p:cNvSpPr>
          <p:nvPr>
            <p:ph type="title"/>
          </p:nvPr>
        </p:nvSpPr>
        <p:spPr>
          <a:xfrm>
            <a:off x="352426" y="20467"/>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Arial"/>
              <a:buNone/>
            </a:pPr>
            <a:r>
              <a:rPr lang="en-US" sz="4000" b="0" i="0" u="none" strike="noStrike" cap="none" dirty="0">
                <a:solidFill>
                  <a:schemeClr val="lt1"/>
                </a:solidFill>
                <a:latin typeface="Arial"/>
                <a:ea typeface="Arial"/>
                <a:cs typeface="Arial"/>
                <a:sym typeface="Arial"/>
              </a:rPr>
              <a:t>Internationalization at UK</a:t>
            </a:r>
          </a:p>
        </p:txBody>
      </p:sp>
      <p:sp>
        <p:nvSpPr>
          <p:cNvPr id="102" name="Shape 102"/>
          <p:cNvSpPr txBox="1">
            <a:spLocks noGrp="1"/>
          </p:cNvSpPr>
          <p:nvPr>
            <p:ph type="body" idx="1"/>
          </p:nvPr>
        </p:nvSpPr>
        <p:spPr>
          <a:xfrm>
            <a:off x="352426" y="1419275"/>
            <a:ext cx="5771283" cy="3360542"/>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rgbClr val="0A4A8E"/>
              </a:buClr>
              <a:buSzPct val="100000"/>
              <a:buFont typeface="Arial"/>
              <a:buChar char="•"/>
            </a:pPr>
            <a:r>
              <a:rPr lang="en-US" sz="2800" b="0" i="0" u="none" strike="noStrike" cap="none" dirty="0">
                <a:solidFill>
                  <a:srgbClr val="0A4A8E"/>
                </a:solidFill>
                <a:latin typeface="+mn-lt"/>
                <a:ea typeface="Carme"/>
                <a:cs typeface="Carme"/>
                <a:sym typeface="Carme"/>
              </a:rPr>
              <a:t>Sue Roberts, Associate Provost for Internationalization</a:t>
            </a:r>
          </a:p>
          <a:p>
            <a:pPr marL="228600" marR="0" lvl="0" indent="-228600" algn="l" rtl="0">
              <a:lnSpc>
                <a:spcPct val="90000"/>
              </a:lnSpc>
              <a:spcBef>
                <a:spcPts val="0"/>
              </a:spcBef>
              <a:spcAft>
                <a:spcPts val="0"/>
              </a:spcAft>
              <a:buClr>
                <a:srgbClr val="0A4A8E"/>
              </a:buClr>
              <a:buSzPct val="100000"/>
              <a:buFont typeface="Arial"/>
              <a:buChar char="•"/>
            </a:pPr>
            <a:endParaRPr lang="en-US" sz="2800" b="0" i="0" u="none" strike="noStrike" cap="none" dirty="0">
              <a:solidFill>
                <a:srgbClr val="0A4A8E"/>
              </a:solidFill>
              <a:latin typeface="+mn-lt"/>
              <a:ea typeface="Carme"/>
              <a:cs typeface="Carme"/>
              <a:sym typeface="Carme"/>
            </a:endParaRPr>
          </a:p>
          <a:p>
            <a:pPr marL="228600" marR="0" lvl="0" indent="-228600" algn="l" rtl="0">
              <a:lnSpc>
                <a:spcPct val="90000"/>
              </a:lnSpc>
              <a:spcBef>
                <a:spcPts val="1000"/>
              </a:spcBef>
              <a:spcAft>
                <a:spcPts val="0"/>
              </a:spcAft>
              <a:buClr>
                <a:srgbClr val="0A4A8E"/>
              </a:buClr>
              <a:buSzPct val="100000"/>
              <a:buFont typeface="Arial"/>
              <a:buChar char="•"/>
            </a:pPr>
            <a:r>
              <a:rPr lang="en-US" sz="2800" b="0" i="0" u="none" strike="noStrike" cap="none" dirty="0">
                <a:solidFill>
                  <a:srgbClr val="0A4A8E"/>
                </a:solidFill>
                <a:latin typeface="+mn-lt"/>
                <a:ea typeface="Carme"/>
                <a:cs typeface="Carme"/>
                <a:sym typeface="Carme"/>
              </a:rPr>
              <a:t>UK International Center</a:t>
            </a:r>
          </a:p>
          <a:p>
            <a:pPr marL="228600" marR="0" lvl="0" indent="-228600" algn="l" rtl="0">
              <a:lnSpc>
                <a:spcPct val="90000"/>
              </a:lnSpc>
              <a:spcBef>
                <a:spcPts val="1000"/>
              </a:spcBef>
              <a:spcAft>
                <a:spcPts val="0"/>
              </a:spcAft>
              <a:buClr>
                <a:srgbClr val="0A4A8E"/>
              </a:buClr>
              <a:buSzPct val="100000"/>
              <a:buFont typeface="Arial"/>
              <a:buChar char="•"/>
            </a:pPr>
            <a:endParaRPr lang="en-US" sz="2800" b="0" i="0" u="none" strike="noStrike" cap="none" dirty="0">
              <a:solidFill>
                <a:srgbClr val="0A4A8E"/>
              </a:solidFill>
              <a:latin typeface="+mn-lt"/>
              <a:ea typeface="Carme"/>
              <a:cs typeface="Carme"/>
              <a:sym typeface="Carme"/>
            </a:endParaRPr>
          </a:p>
          <a:p>
            <a:pPr marL="228600" marR="0" lvl="0" indent="-228600" algn="l" rtl="0">
              <a:lnSpc>
                <a:spcPct val="90000"/>
              </a:lnSpc>
              <a:spcBef>
                <a:spcPts val="1000"/>
              </a:spcBef>
              <a:spcAft>
                <a:spcPts val="0"/>
              </a:spcAft>
              <a:buClr>
                <a:srgbClr val="0A4A8E"/>
              </a:buClr>
              <a:buSzPct val="100000"/>
              <a:buFont typeface="Arial"/>
              <a:buChar char="•"/>
            </a:pPr>
            <a:r>
              <a:rPr lang="en-US" sz="2800" b="0" i="0" u="none" strike="noStrike" cap="none" dirty="0">
                <a:solidFill>
                  <a:srgbClr val="0A4A8E"/>
                </a:solidFill>
                <a:latin typeface="+mn-lt"/>
                <a:ea typeface="Carme"/>
                <a:cs typeface="Carme"/>
                <a:sym typeface="Carme"/>
              </a:rPr>
              <a:t>International Advisory Council</a:t>
            </a:r>
          </a:p>
          <a:p>
            <a:pPr marL="228600" marR="0" lvl="0" indent="-228600" algn="l" rtl="0">
              <a:lnSpc>
                <a:spcPct val="90000"/>
              </a:lnSpc>
              <a:spcBef>
                <a:spcPts val="1000"/>
              </a:spcBef>
              <a:spcAft>
                <a:spcPts val="0"/>
              </a:spcAft>
              <a:buClr>
                <a:srgbClr val="0A4A8E"/>
              </a:buClr>
              <a:buSzPct val="100000"/>
              <a:buFont typeface="Arial"/>
              <a:buChar char="•"/>
            </a:pPr>
            <a:endParaRPr lang="en-US" sz="2800" b="0" i="0" u="none" strike="noStrike" cap="none" dirty="0">
              <a:solidFill>
                <a:srgbClr val="0A4A8E"/>
              </a:solidFill>
              <a:latin typeface="+mn-lt"/>
              <a:ea typeface="Carme"/>
              <a:cs typeface="Carme"/>
              <a:sym typeface="Carme"/>
            </a:endParaRPr>
          </a:p>
          <a:p>
            <a:pPr marL="228600" marR="0" lvl="0" indent="-228600" algn="l" rtl="0">
              <a:lnSpc>
                <a:spcPct val="90000"/>
              </a:lnSpc>
              <a:spcBef>
                <a:spcPts val="1000"/>
              </a:spcBef>
              <a:buClr>
                <a:srgbClr val="0A4A8E"/>
              </a:buClr>
              <a:buSzPct val="100000"/>
              <a:buFont typeface="Arial"/>
              <a:buChar char="•"/>
            </a:pPr>
            <a:r>
              <a:rPr lang="en-US" sz="2800" b="0" i="0" u="none" strike="noStrike" cap="none" dirty="0">
                <a:solidFill>
                  <a:srgbClr val="0A4A8E"/>
                </a:solidFill>
                <a:latin typeface="+mn-lt"/>
                <a:ea typeface="Carme"/>
                <a:cs typeface="Carme"/>
                <a:sym typeface="Carme"/>
              </a:rPr>
              <a:t>UK Strategic Plan</a:t>
            </a:r>
          </a:p>
        </p:txBody>
      </p:sp>
      <p:pic>
        <p:nvPicPr>
          <p:cNvPr id="103" name="Shape 103"/>
          <p:cNvPicPr preferRelativeResize="0"/>
          <p:nvPr/>
        </p:nvPicPr>
        <p:blipFill rotWithShape="1">
          <a:blip r:embed="rId3">
            <a:alphaModFix/>
          </a:blip>
          <a:srcRect/>
          <a:stretch/>
        </p:blipFill>
        <p:spPr>
          <a:xfrm>
            <a:off x="114302" y="6147850"/>
            <a:ext cx="2451086" cy="638715"/>
          </a:xfrm>
          <a:prstGeom prst="rect">
            <a:avLst/>
          </a:prstGeom>
          <a:noFill/>
          <a:ln>
            <a:noFill/>
          </a:ln>
        </p:spPr>
      </p:pic>
      <p:sp>
        <p:nvSpPr>
          <p:cNvPr id="105" name="Shape 105"/>
          <p:cNvSpPr txBox="1"/>
          <p:nvPr/>
        </p:nvSpPr>
        <p:spPr>
          <a:xfrm>
            <a:off x="6957848" y="4461530"/>
            <a:ext cx="4909672" cy="1001031"/>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0A4A8E"/>
              </a:buClr>
              <a:buSzPct val="25000"/>
              <a:buFont typeface="Carme"/>
              <a:buNone/>
            </a:pPr>
            <a:r>
              <a:rPr lang="en-US" sz="2800" b="0" i="0" u="none" strike="noStrike" cap="none" dirty="0">
                <a:solidFill>
                  <a:srgbClr val="0A4A8E"/>
                </a:solidFill>
                <a:latin typeface="Carme"/>
                <a:ea typeface="Carme"/>
                <a:cs typeface="Carme"/>
                <a:sym typeface="Carme"/>
              </a:rPr>
              <a:t>www.uky.edu/international</a:t>
            </a:r>
          </a:p>
        </p:txBody>
      </p:sp>
      <p:pic>
        <p:nvPicPr>
          <p:cNvPr id="2" name="Picture 1">
            <a:extLst>
              <a:ext uri="{FF2B5EF4-FFF2-40B4-BE49-F238E27FC236}">
                <a16:creationId xmlns:a16="http://schemas.microsoft.com/office/drawing/2014/main" id="{F6C6B64E-1FC3-4183-A3CB-CC19B6C56219}"/>
              </a:ext>
            </a:extLst>
          </p:cNvPr>
          <p:cNvPicPr>
            <a:picLocks noChangeAspect="1"/>
          </p:cNvPicPr>
          <p:nvPr/>
        </p:nvPicPr>
        <p:blipFill>
          <a:blip r:embed="rId4"/>
          <a:stretch>
            <a:fillRect/>
          </a:stretch>
        </p:blipFill>
        <p:spPr>
          <a:xfrm>
            <a:off x="5881741" y="1419275"/>
            <a:ext cx="5838854" cy="33587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4FDDAE-C74D-4FC8-91B6-DFC1CEB37C90}"/>
              </a:ext>
            </a:extLst>
          </p:cNvPr>
          <p:cNvPicPr>
            <a:picLocks noChangeAspect="1"/>
          </p:cNvPicPr>
          <p:nvPr/>
        </p:nvPicPr>
        <p:blipFill>
          <a:blip r:embed="rId2"/>
          <a:stretch>
            <a:fillRect/>
          </a:stretch>
        </p:blipFill>
        <p:spPr>
          <a:xfrm>
            <a:off x="0" y="1001486"/>
            <a:ext cx="12192000" cy="4444393"/>
          </a:xfrm>
          <a:prstGeom prst="rect">
            <a:avLst/>
          </a:prstGeom>
        </p:spPr>
      </p:pic>
    </p:spTree>
    <p:extLst>
      <p:ext uri="{BB962C8B-B14F-4D97-AF65-F5344CB8AC3E}">
        <p14:creationId xmlns:p14="http://schemas.microsoft.com/office/powerpoint/2010/main" val="41884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rot="10800000">
            <a:off x="0" y="-3"/>
            <a:ext cx="12192000" cy="1029508"/>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b="0" i="0" u="none" strike="noStrike" cap="none">
              <a:solidFill>
                <a:schemeClr val="lt1"/>
              </a:solidFill>
              <a:latin typeface="Calibri"/>
              <a:ea typeface="Calibri"/>
              <a:cs typeface="Calibri"/>
              <a:sym typeface="Calibri"/>
            </a:endParaRPr>
          </a:p>
        </p:txBody>
      </p:sp>
      <p:sp>
        <p:nvSpPr>
          <p:cNvPr id="112" name="Shape 112"/>
          <p:cNvSpPr txBox="1">
            <a:spLocks noGrp="1"/>
          </p:cNvSpPr>
          <p:nvPr>
            <p:ph type="title"/>
          </p:nvPr>
        </p:nvSpPr>
        <p:spPr>
          <a:xfrm>
            <a:off x="281669" y="127368"/>
            <a:ext cx="9939336" cy="84770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Arial"/>
              <a:buNone/>
            </a:pPr>
            <a:r>
              <a:rPr lang="en-US" sz="4000" b="0" i="0" u="none" strike="noStrike" cap="none" dirty="0">
                <a:solidFill>
                  <a:schemeClr val="lt1"/>
                </a:solidFill>
                <a:latin typeface="Arial"/>
                <a:ea typeface="Arial"/>
                <a:cs typeface="Arial"/>
                <a:sym typeface="Arial"/>
              </a:rPr>
              <a:t>International Student &amp; Scholar Services (ISSS)</a:t>
            </a:r>
          </a:p>
        </p:txBody>
      </p:sp>
      <p:grpSp>
        <p:nvGrpSpPr>
          <p:cNvPr id="113" name="Shape 113"/>
          <p:cNvGrpSpPr/>
          <p:nvPr/>
        </p:nvGrpSpPr>
        <p:grpSpPr>
          <a:xfrm>
            <a:off x="2442104" y="1480223"/>
            <a:ext cx="7307788" cy="4523867"/>
            <a:chOff x="460904" y="1047"/>
            <a:chExt cx="7307788" cy="4523867"/>
          </a:xfrm>
        </p:grpSpPr>
        <p:sp>
          <p:nvSpPr>
            <p:cNvPr id="114" name="Shape 114"/>
            <p:cNvSpPr/>
            <p:nvPr/>
          </p:nvSpPr>
          <p:spPr>
            <a:xfrm>
              <a:off x="460904" y="1047"/>
              <a:ext cx="3479899" cy="2087938"/>
            </a:xfrm>
            <a:prstGeom prst="rect">
              <a:avLst/>
            </a:prstGeom>
            <a:solidFill>
              <a:srgbClr val="0090C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txBox="1"/>
            <p:nvPr/>
          </p:nvSpPr>
          <p:spPr>
            <a:xfrm>
              <a:off x="460904" y="1047"/>
              <a:ext cx="3479899" cy="208793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b="0" i="0" u="none" strike="noStrike" cap="none">
                  <a:solidFill>
                    <a:schemeClr val="lt1"/>
                  </a:solidFill>
                  <a:latin typeface="Carme"/>
                  <a:ea typeface="Carme"/>
                  <a:cs typeface="Carme"/>
                  <a:sym typeface="Carme"/>
                </a:rPr>
                <a:t>Immigration Advising &amp; Compliance</a:t>
              </a:r>
            </a:p>
          </p:txBody>
        </p:sp>
        <p:sp>
          <p:nvSpPr>
            <p:cNvPr id="116" name="Shape 116"/>
            <p:cNvSpPr/>
            <p:nvPr/>
          </p:nvSpPr>
          <p:spPr>
            <a:xfrm>
              <a:off x="4288794" y="1047"/>
              <a:ext cx="3479899" cy="2087938"/>
            </a:xfrm>
            <a:prstGeom prst="rect">
              <a:avLst/>
            </a:prstGeom>
            <a:solidFill>
              <a:srgbClr val="0090C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txBox="1"/>
            <p:nvPr/>
          </p:nvSpPr>
          <p:spPr>
            <a:xfrm>
              <a:off x="4288794" y="1047"/>
              <a:ext cx="3479899" cy="208793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b="0" i="0" u="none" strike="noStrike" cap="none">
                  <a:solidFill>
                    <a:schemeClr val="lt1"/>
                  </a:solidFill>
                  <a:latin typeface="Carme"/>
                  <a:ea typeface="Carme"/>
                  <a:cs typeface="Carme"/>
                  <a:sym typeface="Carme"/>
                </a:rPr>
                <a:t>Student Success                   &amp; Retention</a:t>
              </a:r>
            </a:p>
          </p:txBody>
        </p:sp>
        <p:sp>
          <p:nvSpPr>
            <p:cNvPr id="118" name="Shape 118"/>
            <p:cNvSpPr/>
            <p:nvPr/>
          </p:nvSpPr>
          <p:spPr>
            <a:xfrm>
              <a:off x="460904" y="2436975"/>
              <a:ext cx="3479899" cy="2087938"/>
            </a:xfrm>
            <a:prstGeom prst="rect">
              <a:avLst/>
            </a:prstGeom>
            <a:solidFill>
              <a:srgbClr val="0090C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txBox="1"/>
            <p:nvPr/>
          </p:nvSpPr>
          <p:spPr>
            <a:xfrm>
              <a:off x="460904" y="2436975"/>
              <a:ext cx="3479899" cy="208793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b="0" i="0" u="none" strike="noStrike" cap="none">
                  <a:solidFill>
                    <a:schemeClr val="lt1"/>
                  </a:solidFill>
                  <a:latin typeface="Carme"/>
                  <a:ea typeface="Carme"/>
                  <a:cs typeface="Carme"/>
                  <a:sym typeface="Carme"/>
                </a:rPr>
                <a:t>Intercultural &amp; Social Programming</a:t>
              </a:r>
            </a:p>
          </p:txBody>
        </p:sp>
        <p:sp>
          <p:nvSpPr>
            <p:cNvPr id="120" name="Shape 120"/>
            <p:cNvSpPr/>
            <p:nvPr/>
          </p:nvSpPr>
          <p:spPr>
            <a:xfrm>
              <a:off x="4288794" y="2436975"/>
              <a:ext cx="3479899" cy="2087938"/>
            </a:xfrm>
            <a:prstGeom prst="rect">
              <a:avLst/>
            </a:prstGeom>
            <a:solidFill>
              <a:srgbClr val="0090C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txBox="1"/>
            <p:nvPr/>
          </p:nvSpPr>
          <p:spPr>
            <a:xfrm>
              <a:off x="4288794" y="2436975"/>
              <a:ext cx="3479899" cy="208793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b="0" i="0" u="none" strike="noStrike" cap="none">
                  <a:solidFill>
                    <a:schemeClr val="lt1"/>
                  </a:solidFill>
                  <a:latin typeface="Carme"/>
                  <a:ea typeface="Carme"/>
                  <a:cs typeface="Carme"/>
                  <a:sym typeface="Carme"/>
                </a:rPr>
                <a:t>Support for                    Hosting &amp; Hiring</a:t>
              </a:r>
            </a:p>
          </p:txBody>
        </p:sp>
      </p:grpSp>
      <p:pic>
        <p:nvPicPr>
          <p:cNvPr id="122" name="Shape 122"/>
          <p:cNvPicPr preferRelativeResize="0"/>
          <p:nvPr/>
        </p:nvPicPr>
        <p:blipFill rotWithShape="1">
          <a:blip r:embed="rId3">
            <a:alphaModFix/>
          </a:blip>
          <a:srcRect/>
          <a:stretch/>
        </p:blipFill>
        <p:spPr>
          <a:xfrm>
            <a:off x="114302" y="6162137"/>
            <a:ext cx="2451086" cy="6387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p:nvPr/>
        </p:nvSpPr>
        <p:spPr>
          <a:xfrm>
            <a:off x="7781581" y="2359578"/>
            <a:ext cx="3919882"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dirty="0">
                <a:solidFill>
                  <a:srgbClr val="0A4A8E"/>
                </a:solidFill>
                <a:latin typeface="Arial"/>
                <a:ea typeface="Arial"/>
                <a:cs typeface="Arial"/>
                <a:sym typeface="Arial"/>
              </a:rPr>
              <a:t>Top-sending Countries </a:t>
            </a:r>
          </a:p>
          <a:p>
            <a:pPr marL="285750" marR="0" lvl="0" indent="-285750" algn="l" rtl="0">
              <a:spcBef>
                <a:spcPts val="0"/>
              </a:spcBef>
              <a:buClr>
                <a:schemeClr val="dk1"/>
              </a:buClr>
              <a:buSzPct val="100000"/>
              <a:buFont typeface="Arial"/>
              <a:buChar char="•"/>
            </a:pPr>
            <a:r>
              <a:rPr lang="en-US" sz="2000" dirty="0">
                <a:solidFill>
                  <a:schemeClr val="dk1"/>
                </a:solidFill>
                <a:latin typeface="Arial"/>
                <a:ea typeface="Arial"/>
                <a:cs typeface="Arial"/>
                <a:sym typeface="Arial"/>
              </a:rPr>
              <a:t>China</a:t>
            </a:r>
          </a:p>
          <a:p>
            <a:pPr marL="285750" marR="0" lvl="0" indent="-285750" algn="l" rtl="0">
              <a:spcBef>
                <a:spcPts val="0"/>
              </a:spcBef>
              <a:buClr>
                <a:schemeClr val="dk1"/>
              </a:buClr>
              <a:buSzPct val="100000"/>
              <a:buFont typeface="Arial"/>
              <a:buChar char="•"/>
            </a:pPr>
            <a:r>
              <a:rPr lang="en-US" sz="2000" dirty="0">
                <a:solidFill>
                  <a:schemeClr val="dk1"/>
                </a:solidFill>
                <a:latin typeface="Arial"/>
                <a:ea typeface="Arial"/>
                <a:cs typeface="Arial"/>
                <a:sym typeface="Arial"/>
              </a:rPr>
              <a:t>India</a:t>
            </a:r>
          </a:p>
          <a:p>
            <a:pPr marL="285750" marR="0" lvl="0" indent="-285750" algn="l" rtl="0">
              <a:spcBef>
                <a:spcPts val="0"/>
              </a:spcBef>
              <a:buClr>
                <a:schemeClr val="dk1"/>
              </a:buClr>
              <a:buSzPct val="100000"/>
              <a:buFont typeface="Arial"/>
              <a:buChar char="•"/>
            </a:pPr>
            <a:r>
              <a:rPr lang="en-US" sz="2000" dirty="0">
                <a:solidFill>
                  <a:schemeClr val="dk1"/>
                </a:solidFill>
                <a:latin typeface="Arial"/>
                <a:ea typeface="Arial"/>
                <a:cs typeface="Arial"/>
                <a:sym typeface="Arial"/>
              </a:rPr>
              <a:t>South Korea</a:t>
            </a:r>
          </a:p>
        </p:txBody>
      </p:sp>
      <p:sp>
        <p:nvSpPr>
          <p:cNvPr id="130" name="Shape 130"/>
          <p:cNvSpPr/>
          <p:nvPr/>
        </p:nvSpPr>
        <p:spPr>
          <a:xfrm>
            <a:off x="7781579" y="3839126"/>
            <a:ext cx="4410419"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a:solidFill>
                  <a:srgbClr val="0A4A8E"/>
                </a:solidFill>
                <a:latin typeface="Arial"/>
                <a:ea typeface="Arial"/>
                <a:cs typeface="Arial"/>
                <a:sym typeface="Arial"/>
              </a:rPr>
              <a:t>Colleges with the Most International Students</a:t>
            </a:r>
          </a:p>
          <a:p>
            <a:pPr marL="285750" marR="0" lvl="0" indent="-285750" algn="l" rtl="0">
              <a:spcBef>
                <a:spcPts val="0"/>
              </a:spcBef>
              <a:buClr>
                <a:schemeClr val="dk1"/>
              </a:buClr>
              <a:buSzPct val="100000"/>
              <a:buFont typeface="Arial"/>
              <a:buChar char="•"/>
            </a:pPr>
            <a:r>
              <a:rPr lang="en-US" sz="2000" dirty="0">
                <a:solidFill>
                  <a:schemeClr val="dk1"/>
                </a:solidFill>
                <a:latin typeface="Arial"/>
                <a:ea typeface="Arial"/>
                <a:cs typeface="Arial"/>
                <a:sym typeface="Arial"/>
              </a:rPr>
              <a:t>Engineering</a:t>
            </a:r>
          </a:p>
          <a:p>
            <a:pPr marL="285750" marR="0" lvl="0" indent="-285750" algn="l" rtl="0">
              <a:spcBef>
                <a:spcPts val="0"/>
              </a:spcBef>
              <a:buClr>
                <a:schemeClr val="dk1"/>
              </a:buClr>
              <a:buSzPct val="100000"/>
              <a:buFont typeface="Arial"/>
              <a:buChar char="•"/>
            </a:pPr>
            <a:r>
              <a:rPr lang="en-US" sz="2000" dirty="0">
                <a:solidFill>
                  <a:schemeClr val="dk1"/>
                </a:solidFill>
                <a:latin typeface="Arial"/>
                <a:ea typeface="Arial"/>
                <a:cs typeface="Arial"/>
                <a:sym typeface="Arial"/>
              </a:rPr>
              <a:t>B&amp;E</a:t>
            </a:r>
          </a:p>
          <a:p>
            <a:pPr marL="285750" marR="0" lvl="0" indent="-285750" algn="l" rtl="0">
              <a:spcBef>
                <a:spcPts val="0"/>
              </a:spcBef>
              <a:buClr>
                <a:schemeClr val="dk1"/>
              </a:buClr>
              <a:buSzPct val="100000"/>
              <a:buFont typeface="Arial"/>
              <a:buChar char="•"/>
            </a:pPr>
            <a:r>
              <a:rPr lang="en-US" sz="2000" dirty="0">
                <a:solidFill>
                  <a:schemeClr val="dk1"/>
                </a:solidFill>
                <a:latin typeface="Arial"/>
                <a:ea typeface="Arial"/>
                <a:cs typeface="Arial"/>
                <a:sym typeface="Arial"/>
              </a:rPr>
              <a:t>A&amp;S</a:t>
            </a:r>
          </a:p>
          <a:p>
            <a:pPr marL="285750" marR="0" lvl="0" indent="-285750" algn="l" rtl="0">
              <a:spcBef>
                <a:spcPts val="0"/>
              </a:spcBef>
              <a:buClr>
                <a:schemeClr val="dk1"/>
              </a:buClr>
              <a:buSzPct val="100000"/>
              <a:buFont typeface="Arial"/>
              <a:buChar char="•"/>
            </a:pPr>
            <a:r>
              <a:rPr lang="en-US" sz="2000" dirty="0">
                <a:solidFill>
                  <a:schemeClr val="dk1"/>
                </a:solidFill>
              </a:rPr>
              <a:t>CAFE</a:t>
            </a:r>
            <a:endParaRPr lang="en-US" sz="2000" dirty="0">
              <a:solidFill>
                <a:schemeClr val="dk1"/>
              </a:solidFill>
              <a:latin typeface="Arial"/>
              <a:ea typeface="Arial"/>
              <a:cs typeface="Arial"/>
              <a:sym typeface="Arial"/>
            </a:endParaRPr>
          </a:p>
        </p:txBody>
      </p:sp>
      <p:sp>
        <p:nvSpPr>
          <p:cNvPr id="132" name="Shape 132"/>
          <p:cNvSpPr/>
          <p:nvPr/>
        </p:nvSpPr>
        <p:spPr>
          <a:xfrm rot="10800000">
            <a:off x="0" y="-3"/>
            <a:ext cx="12192000" cy="1029508"/>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133" name="Shape 133"/>
          <p:cNvSpPr txBox="1"/>
          <p:nvPr/>
        </p:nvSpPr>
        <p:spPr>
          <a:xfrm>
            <a:off x="231229" y="150883"/>
            <a:ext cx="11352896" cy="84770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US" sz="4000" b="0" u="none" dirty="0">
                <a:solidFill>
                  <a:schemeClr val="lt1"/>
                </a:solidFill>
                <a:latin typeface="Arial"/>
                <a:ea typeface="Arial"/>
                <a:cs typeface="Arial"/>
                <a:sym typeface="Arial"/>
              </a:rPr>
              <a:t>International Students</a:t>
            </a:r>
          </a:p>
        </p:txBody>
      </p:sp>
      <p:pic>
        <p:nvPicPr>
          <p:cNvPr id="136" name="Shape 136"/>
          <p:cNvPicPr preferRelativeResize="0"/>
          <p:nvPr/>
        </p:nvPicPr>
        <p:blipFill rotWithShape="1">
          <a:blip r:embed="rId3">
            <a:alphaModFix/>
          </a:blip>
          <a:srcRect/>
          <a:stretch/>
        </p:blipFill>
        <p:spPr>
          <a:xfrm>
            <a:off x="114302" y="6147850"/>
            <a:ext cx="2451086" cy="638715"/>
          </a:xfrm>
          <a:prstGeom prst="rect">
            <a:avLst/>
          </a:prstGeom>
          <a:noFill/>
          <a:ln>
            <a:noFill/>
          </a:ln>
        </p:spPr>
      </p:pic>
      <p:pic>
        <p:nvPicPr>
          <p:cNvPr id="4" name="Picture 3">
            <a:extLst>
              <a:ext uri="{FF2B5EF4-FFF2-40B4-BE49-F238E27FC236}">
                <a16:creationId xmlns:a16="http://schemas.microsoft.com/office/drawing/2014/main" id="{1E809AAD-1C41-4135-8B18-FA89812111A2}"/>
              </a:ext>
            </a:extLst>
          </p:cNvPr>
          <p:cNvPicPr>
            <a:picLocks noChangeAspect="1"/>
          </p:cNvPicPr>
          <p:nvPr/>
        </p:nvPicPr>
        <p:blipFill>
          <a:blip r:embed="rId4"/>
          <a:stretch>
            <a:fillRect/>
          </a:stretch>
        </p:blipFill>
        <p:spPr>
          <a:xfrm>
            <a:off x="231229" y="1447800"/>
            <a:ext cx="7527196" cy="45143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p:nvPr/>
        </p:nvSpPr>
        <p:spPr>
          <a:xfrm rot="10800000">
            <a:off x="0" y="-3"/>
            <a:ext cx="12192000" cy="1029508"/>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143" name="Shape 143"/>
          <p:cNvSpPr/>
          <p:nvPr/>
        </p:nvSpPr>
        <p:spPr>
          <a:xfrm>
            <a:off x="1731152" y="3304064"/>
            <a:ext cx="2498255" cy="533399"/>
          </a:xfrm>
          <a:prstGeom prst="rect">
            <a:avLst/>
          </a:prstGeom>
          <a:noFill/>
          <a:ln>
            <a:noFill/>
          </a:ln>
        </p:spPr>
        <p:txBody>
          <a:bodyPr lIns="82475" tIns="41225" rIns="82475" bIns="41225" anchor="t" anchorCtr="0">
            <a:noAutofit/>
          </a:bodyPr>
          <a:lstStyle/>
          <a:p>
            <a:pPr marL="0" marR="0" lvl="0" indent="0" algn="ctr" rtl="0">
              <a:spcBef>
                <a:spcPts val="0"/>
              </a:spcBef>
              <a:spcAft>
                <a:spcPts val="0"/>
              </a:spcAft>
              <a:buSzPct val="25000"/>
              <a:buNone/>
            </a:pPr>
            <a:r>
              <a:rPr lang="en-US" sz="2800">
                <a:solidFill>
                  <a:srgbClr val="0A4A8E"/>
                </a:solidFill>
                <a:latin typeface="Arial"/>
                <a:ea typeface="Arial"/>
                <a:cs typeface="Arial"/>
                <a:sym typeface="Arial"/>
              </a:rPr>
              <a:t>STUDY ABROAD</a:t>
            </a:r>
          </a:p>
        </p:txBody>
      </p:sp>
      <p:sp>
        <p:nvSpPr>
          <p:cNvPr id="144" name="Shape 144"/>
          <p:cNvSpPr txBox="1"/>
          <p:nvPr/>
        </p:nvSpPr>
        <p:spPr>
          <a:xfrm>
            <a:off x="238126" y="81782"/>
            <a:ext cx="9939336" cy="84770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US" sz="4000" dirty="0">
                <a:solidFill>
                  <a:schemeClr val="lt1"/>
                </a:solidFill>
                <a:latin typeface="Arial"/>
                <a:ea typeface="Arial"/>
                <a:cs typeface="Arial"/>
                <a:sym typeface="Arial"/>
              </a:rPr>
              <a:t>Education Abroad &amp; Exchanges</a:t>
            </a:r>
          </a:p>
        </p:txBody>
      </p:sp>
      <p:pic>
        <p:nvPicPr>
          <p:cNvPr id="145" name="Shape 145"/>
          <p:cNvPicPr preferRelativeResize="0"/>
          <p:nvPr/>
        </p:nvPicPr>
        <p:blipFill rotWithShape="1">
          <a:blip r:embed="rId3">
            <a:alphaModFix/>
          </a:blip>
          <a:srcRect/>
          <a:stretch/>
        </p:blipFill>
        <p:spPr>
          <a:xfrm>
            <a:off x="2980280" y="4204138"/>
            <a:ext cx="2358975" cy="1640454"/>
          </a:xfrm>
          <a:prstGeom prst="rect">
            <a:avLst/>
          </a:prstGeom>
          <a:noFill/>
          <a:ln>
            <a:noFill/>
          </a:ln>
          <a:effectLst>
            <a:outerShdw blurRad="50799" dist="76200" dir="2460000" sx="99000" sy="99000" algn="ctr" rotWithShape="0">
              <a:srgbClr val="000000">
                <a:alpha val="61960"/>
              </a:srgbClr>
            </a:outerShdw>
          </a:effectLst>
        </p:spPr>
      </p:pic>
      <p:pic>
        <p:nvPicPr>
          <p:cNvPr id="146" name="Shape 146"/>
          <p:cNvPicPr preferRelativeResize="0"/>
          <p:nvPr/>
        </p:nvPicPr>
        <p:blipFill rotWithShape="1">
          <a:blip r:embed="rId4">
            <a:alphaModFix/>
          </a:blip>
          <a:srcRect/>
          <a:stretch/>
        </p:blipFill>
        <p:spPr>
          <a:xfrm>
            <a:off x="8392622" y="1386575"/>
            <a:ext cx="2380481" cy="1755187"/>
          </a:xfrm>
          <a:prstGeom prst="rect">
            <a:avLst/>
          </a:prstGeom>
          <a:noFill/>
          <a:ln>
            <a:noFill/>
          </a:ln>
          <a:effectLst>
            <a:outerShdw blurRad="50799" dist="76200" dir="2460000" sx="99000" sy="99000" algn="ctr" rotWithShape="0">
              <a:srgbClr val="000000">
                <a:alpha val="61960"/>
              </a:srgbClr>
            </a:outerShdw>
          </a:effectLst>
        </p:spPr>
      </p:pic>
      <p:pic>
        <p:nvPicPr>
          <p:cNvPr id="147" name="Shape 147"/>
          <p:cNvPicPr preferRelativeResize="0"/>
          <p:nvPr/>
        </p:nvPicPr>
        <p:blipFill rotWithShape="1">
          <a:blip r:embed="rId5">
            <a:alphaModFix/>
          </a:blip>
          <a:srcRect/>
          <a:stretch/>
        </p:blipFill>
        <p:spPr>
          <a:xfrm>
            <a:off x="6490635" y="4226431"/>
            <a:ext cx="2527241" cy="1618161"/>
          </a:xfrm>
          <a:prstGeom prst="rect">
            <a:avLst/>
          </a:prstGeom>
          <a:noFill/>
          <a:ln>
            <a:noFill/>
          </a:ln>
          <a:effectLst>
            <a:outerShdw blurRad="50799" dist="76200" dir="2460000" sx="99000" sy="99000" algn="ctr" rotWithShape="0">
              <a:srgbClr val="000000">
                <a:alpha val="61960"/>
              </a:srgbClr>
            </a:outerShdw>
          </a:effectLst>
        </p:spPr>
      </p:pic>
      <p:pic>
        <p:nvPicPr>
          <p:cNvPr id="148" name="Shape 148"/>
          <p:cNvPicPr preferRelativeResize="0"/>
          <p:nvPr/>
        </p:nvPicPr>
        <p:blipFill rotWithShape="1">
          <a:blip r:embed="rId6">
            <a:alphaModFix/>
          </a:blip>
          <a:srcRect/>
          <a:stretch/>
        </p:blipFill>
        <p:spPr>
          <a:xfrm>
            <a:off x="1731154" y="1402967"/>
            <a:ext cx="2378392" cy="1738795"/>
          </a:xfrm>
          <a:prstGeom prst="rect">
            <a:avLst/>
          </a:prstGeom>
          <a:noFill/>
          <a:ln>
            <a:noFill/>
          </a:ln>
          <a:effectLst>
            <a:outerShdw blurRad="50799" dist="76200" dir="2460000" sx="99000" sy="99000" algn="ctr" rotWithShape="0">
              <a:srgbClr val="000000">
                <a:alpha val="61960"/>
              </a:srgbClr>
            </a:outerShdw>
          </a:effectLst>
        </p:spPr>
      </p:pic>
      <p:pic>
        <p:nvPicPr>
          <p:cNvPr id="149" name="Shape 149"/>
          <p:cNvPicPr preferRelativeResize="0"/>
          <p:nvPr/>
        </p:nvPicPr>
        <p:blipFill rotWithShape="1">
          <a:blip r:embed="rId7">
            <a:alphaModFix/>
          </a:blip>
          <a:srcRect/>
          <a:stretch/>
        </p:blipFill>
        <p:spPr>
          <a:xfrm>
            <a:off x="4884976" y="1402967"/>
            <a:ext cx="2661452" cy="1738795"/>
          </a:xfrm>
          <a:prstGeom prst="rect">
            <a:avLst/>
          </a:prstGeom>
          <a:noFill/>
          <a:ln>
            <a:noFill/>
          </a:ln>
          <a:effectLst>
            <a:outerShdw blurRad="50799" dist="76200" dir="2460000" sx="99000" sy="99000" algn="ctr" rotWithShape="0">
              <a:srgbClr val="000000">
                <a:alpha val="61960"/>
              </a:srgbClr>
            </a:outerShdw>
          </a:effectLst>
        </p:spPr>
      </p:pic>
      <p:sp>
        <p:nvSpPr>
          <p:cNvPr id="150" name="Shape 150"/>
          <p:cNvSpPr/>
          <p:nvPr/>
        </p:nvSpPr>
        <p:spPr>
          <a:xfrm>
            <a:off x="4884978" y="3298953"/>
            <a:ext cx="2811222" cy="533399"/>
          </a:xfrm>
          <a:prstGeom prst="rect">
            <a:avLst/>
          </a:prstGeom>
          <a:noFill/>
          <a:ln>
            <a:noFill/>
          </a:ln>
        </p:spPr>
        <p:txBody>
          <a:bodyPr lIns="82475" tIns="41225" rIns="82475" bIns="41225" anchor="t" anchorCtr="0">
            <a:noAutofit/>
          </a:bodyPr>
          <a:lstStyle/>
          <a:p>
            <a:pPr marL="0" marR="0" lvl="0" indent="0" algn="ctr" rtl="0">
              <a:spcBef>
                <a:spcPts val="0"/>
              </a:spcBef>
              <a:spcAft>
                <a:spcPts val="0"/>
              </a:spcAft>
              <a:buSzPct val="25000"/>
              <a:buNone/>
            </a:pPr>
            <a:r>
              <a:rPr lang="en-US" sz="2800">
                <a:solidFill>
                  <a:srgbClr val="0A4A8E"/>
                </a:solidFill>
                <a:latin typeface="Arial"/>
                <a:ea typeface="Arial"/>
                <a:cs typeface="Arial"/>
                <a:sym typeface="Arial"/>
              </a:rPr>
              <a:t>RESEARCH ABROAD</a:t>
            </a:r>
          </a:p>
        </p:txBody>
      </p:sp>
      <p:sp>
        <p:nvSpPr>
          <p:cNvPr id="151" name="Shape 151"/>
          <p:cNvSpPr/>
          <p:nvPr/>
        </p:nvSpPr>
        <p:spPr>
          <a:xfrm>
            <a:off x="8392621" y="3276658"/>
            <a:ext cx="2507345" cy="533399"/>
          </a:xfrm>
          <a:prstGeom prst="rect">
            <a:avLst/>
          </a:prstGeom>
          <a:noFill/>
          <a:ln>
            <a:noFill/>
          </a:ln>
        </p:spPr>
        <p:txBody>
          <a:bodyPr lIns="82475" tIns="41225" rIns="82475" bIns="41225" anchor="t" anchorCtr="0">
            <a:noAutofit/>
          </a:bodyPr>
          <a:lstStyle/>
          <a:p>
            <a:pPr marL="0" marR="0" lvl="0" indent="0" algn="ctr" rtl="0">
              <a:spcBef>
                <a:spcPts val="0"/>
              </a:spcBef>
              <a:spcAft>
                <a:spcPts val="0"/>
              </a:spcAft>
              <a:buSzPct val="25000"/>
              <a:buNone/>
            </a:pPr>
            <a:r>
              <a:rPr lang="en-US" sz="2800">
                <a:solidFill>
                  <a:srgbClr val="0A4A8E"/>
                </a:solidFill>
                <a:latin typeface="Arial"/>
                <a:ea typeface="Arial"/>
                <a:cs typeface="Arial"/>
                <a:sym typeface="Arial"/>
              </a:rPr>
              <a:t>INTERN ABROAD</a:t>
            </a:r>
          </a:p>
        </p:txBody>
      </p:sp>
      <p:sp>
        <p:nvSpPr>
          <p:cNvPr id="152" name="Shape 152"/>
          <p:cNvSpPr/>
          <p:nvPr/>
        </p:nvSpPr>
        <p:spPr>
          <a:xfrm>
            <a:off x="2980281" y="5944608"/>
            <a:ext cx="2757809" cy="533399"/>
          </a:xfrm>
          <a:prstGeom prst="rect">
            <a:avLst/>
          </a:prstGeom>
          <a:noFill/>
          <a:ln>
            <a:noFill/>
          </a:ln>
        </p:spPr>
        <p:txBody>
          <a:bodyPr lIns="82475" tIns="41225" rIns="82475" bIns="41225" anchor="t" anchorCtr="0">
            <a:noAutofit/>
          </a:bodyPr>
          <a:lstStyle/>
          <a:p>
            <a:pPr marL="0" marR="0" lvl="0" indent="0" algn="ctr" rtl="0">
              <a:spcBef>
                <a:spcPts val="0"/>
              </a:spcBef>
              <a:spcAft>
                <a:spcPts val="0"/>
              </a:spcAft>
              <a:buSzPct val="25000"/>
              <a:buNone/>
            </a:pPr>
            <a:r>
              <a:rPr lang="en-US" sz="2800">
                <a:solidFill>
                  <a:srgbClr val="0A4A8E"/>
                </a:solidFill>
                <a:latin typeface="Arial"/>
                <a:ea typeface="Arial"/>
                <a:cs typeface="Arial"/>
                <a:sym typeface="Arial"/>
              </a:rPr>
              <a:t>SERVICE ABROAD</a:t>
            </a:r>
          </a:p>
        </p:txBody>
      </p:sp>
      <p:sp>
        <p:nvSpPr>
          <p:cNvPr id="153" name="Shape 153"/>
          <p:cNvSpPr/>
          <p:nvPr/>
        </p:nvSpPr>
        <p:spPr>
          <a:xfrm>
            <a:off x="6490635" y="5922314"/>
            <a:ext cx="2970724" cy="533399"/>
          </a:xfrm>
          <a:prstGeom prst="rect">
            <a:avLst/>
          </a:prstGeom>
          <a:noFill/>
          <a:ln>
            <a:noFill/>
          </a:ln>
        </p:spPr>
        <p:txBody>
          <a:bodyPr lIns="82475" tIns="41225" rIns="82475" bIns="41225" anchor="t" anchorCtr="0">
            <a:noAutofit/>
          </a:bodyPr>
          <a:lstStyle/>
          <a:p>
            <a:pPr marL="0" marR="0" lvl="0" indent="0" algn="ctr" rtl="0">
              <a:spcBef>
                <a:spcPts val="0"/>
              </a:spcBef>
              <a:spcAft>
                <a:spcPts val="0"/>
              </a:spcAft>
              <a:buSzPct val="25000"/>
              <a:buNone/>
            </a:pPr>
            <a:r>
              <a:rPr lang="en-US" sz="2800">
                <a:solidFill>
                  <a:srgbClr val="0A4A8E"/>
                </a:solidFill>
                <a:latin typeface="Arial"/>
                <a:ea typeface="Arial"/>
                <a:cs typeface="Arial"/>
                <a:sym typeface="Arial"/>
              </a:rPr>
              <a:t>TEACH ABROAD</a:t>
            </a:r>
          </a:p>
        </p:txBody>
      </p:sp>
      <p:cxnSp>
        <p:nvCxnSpPr>
          <p:cNvPr id="155" name="Shape 155"/>
          <p:cNvCxnSpPr/>
          <p:nvPr/>
        </p:nvCxnSpPr>
        <p:spPr>
          <a:xfrm>
            <a:off x="5758973" y="305712"/>
            <a:ext cx="0" cy="538053"/>
          </a:xfrm>
          <a:prstGeom prst="straightConnector1">
            <a:avLst/>
          </a:prstGeom>
          <a:noFill/>
          <a:ln w="9525" cap="flat" cmpd="sng">
            <a:solidFill>
              <a:schemeClr val="lt1"/>
            </a:solidFill>
            <a:prstDash val="solid"/>
            <a:miter/>
            <a:headEnd type="none" w="med" len="med"/>
            <a:tailEnd type="none" w="med" len="med"/>
          </a:ln>
        </p:spPr>
      </p:cxnSp>
      <p:pic>
        <p:nvPicPr>
          <p:cNvPr id="156" name="Shape 156"/>
          <p:cNvPicPr preferRelativeResize="0"/>
          <p:nvPr/>
        </p:nvPicPr>
        <p:blipFill rotWithShape="1">
          <a:blip r:embed="rId8">
            <a:alphaModFix/>
          </a:blip>
          <a:srcRect/>
          <a:stretch/>
        </p:blipFill>
        <p:spPr>
          <a:xfrm>
            <a:off x="114302" y="6147850"/>
            <a:ext cx="2451086" cy="6387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2733675" y="1775845"/>
            <a:ext cx="9556295" cy="4831784"/>
          </a:xfrm>
          <a:prstGeom prst="rect">
            <a:avLst/>
          </a:prstGeom>
          <a:noFill/>
          <a:ln>
            <a:noFill/>
          </a:ln>
        </p:spPr>
        <p:txBody>
          <a:bodyPr lIns="91425" tIns="45700" rIns="91425" bIns="45700" anchor="ctr" anchorCtr="0">
            <a:noAutofit/>
          </a:bodyPr>
          <a:lstStyle/>
          <a:p>
            <a:pPr marL="792601" marR="0" lvl="1" indent="-297301" algn="l" rtl="0">
              <a:lnSpc>
                <a:spcPct val="90000"/>
              </a:lnSpc>
              <a:spcBef>
                <a:spcPts val="0"/>
              </a:spcBef>
              <a:spcAft>
                <a:spcPts val="0"/>
              </a:spcAft>
              <a:buClr>
                <a:schemeClr val="dk1"/>
              </a:buClr>
              <a:buSzPct val="100000"/>
              <a:buFont typeface="Arial"/>
              <a:buChar char="•"/>
            </a:pPr>
            <a:r>
              <a:rPr lang="en-US" sz="2400" b="0" i="0" u="none" strike="noStrike" cap="none" dirty="0">
                <a:solidFill>
                  <a:schemeClr val="dk1"/>
                </a:solidFill>
                <a:latin typeface="+mj-lt"/>
                <a:ea typeface="Carme"/>
                <a:cs typeface="Calibri" panose="020F0502020204030204" pitchFamily="34" charset="0"/>
                <a:sym typeface="Carme"/>
              </a:rPr>
              <a:t>Increasing number of students choosing to study in non-traditional destinations</a:t>
            </a:r>
          </a:p>
          <a:p>
            <a:pPr marL="792601" marR="0" lvl="1" indent="-297301" algn="l" rtl="0">
              <a:lnSpc>
                <a:spcPct val="90000"/>
              </a:lnSpc>
              <a:spcBef>
                <a:spcPts val="1830"/>
              </a:spcBef>
              <a:spcAft>
                <a:spcPts val="0"/>
              </a:spcAft>
              <a:buClr>
                <a:schemeClr val="dk1"/>
              </a:buClr>
              <a:buSzPct val="100000"/>
              <a:buFont typeface="Arial"/>
              <a:buChar char="•"/>
            </a:pPr>
            <a:r>
              <a:rPr lang="en-US" sz="2400" b="0" i="0" u="none" strike="noStrike" cap="none" dirty="0">
                <a:solidFill>
                  <a:schemeClr val="dk1"/>
                </a:solidFill>
                <a:latin typeface="+mj-lt"/>
                <a:ea typeface="Carme"/>
                <a:cs typeface="Calibri" panose="020F0502020204030204" pitchFamily="34" charset="0"/>
                <a:sym typeface="Carme"/>
              </a:rPr>
              <a:t>Growing interest in international research, service-learning and internships</a:t>
            </a:r>
          </a:p>
          <a:p>
            <a:pPr marL="792601" marR="0" lvl="1" indent="-297301" algn="l" rtl="0">
              <a:lnSpc>
                <a:spcPct val="90000"/>
              </a:lnSpc>
              <a:spcBef>
                <a:spcPts val="1830"/>
              </a:spcBef>
              <a:spcAft>
                <a:spcPts val="0"/>
              </a:spcAft>
              <a:buClr>
                <a:schemeClr val="dk1"/>
              </a:buClr>
              <a:buSzPct val="100000"/>
              <a:buFont typeface="Arial"/>
              <a:buChar char="•"/>
            </a:pPr>
            <a:r>
              <a:rPr lang="en-US" sz="2400" b="0" i="0" u="none" strike="noStrike" cap="none" dirty="0">
                <a:solidFill>
                  <a:schemeClr val="dk1"/>
                </a:solidFill>
                <a:latin typeface="+mj-lt"/>
                <a:ea typeface="Carme"/>
                <a:cs typeface="Calibri" panose="020F0502020204030204" pitchFamily="34" charset="0"/>
                <a:sym typeface="Carme"/>
              </a:rPr>
              <a:t>Faculty-directed programs are increasingly popular</a:t>
            </a:r>
          </a:p>
          <a:p>
            <a:pPr marL="792601" marR="0" lvl="1" indent="-297301" algn="l" rtl="0">
              <a:lnSpc>
                <a:spcPct val="90000"/>
              </a:lnSpc>
              <a:spcBef>
                <a:spcPts val="1830"/>
              </a:spcBef>
              <a:spcAft>
                <a:spcPts val="0"/>
              </a:spcAft>
              <a:buClr>
                <a:schemeClr val="dk1"/>
              </a:buClr>
              <a:buSzPct val="100000"/>
              <a:buFont typeface="Arial"/>
              <a:buChar char="•"/>
            </a:pPr>
            <a:r>
              <a:rPr lang="en-US" sz="2400" b="0" i="0" u="none" strike="noStrike" cap="none" dirty="0">
                <a:solidFill>
                  <a:schemeClr val="dk1"/>
                </a:solidFill>
                <a:latin typeface="+mj-lt"/>
                <a:ea typeface="Carme"/>
                <a:cs typeface="Calibri" panose="020F0502020204030204" pitchFamily="34" charset="0"/>
                <a:sym typeface="Carme"/>
              </a:rPr>
              <a:t>Maximizing accessibility for underrepresented groups: minority students, first-gen students, and other underrepresented populations</a:t>
            </a:r>
          </a:p>
        </p:txBody>
      </p:sp>
      <p:grpSp>
        <p:nvGrpSpPr>
          <p:cNvPr id="163" name="Shape 163"/>
          <p:cNvGrpSpPr/>
          <p:nvPr/>
        </p:nvGrpSpPr>
        <p:grpSpPr>
          <a:xfrm>
            <a:off x="0" y="0"/>
            <a:ext cx="2733676" cy="6858002"/>
            <a:chOff x="0" y="-3"/>
            <a:chExt cx="2733676" cy="6858002"/>
          </a:xfrm>
        </p:grpSpPr>
        <p:sp>
          <p:nvSpPr>
            <p:cNvPr id="164" name="Shape 164"/>
            <p:cNvSpPr/>
            <p:nvPr/>
          </p:nvSpPr>
          <p:spPr>
            <a:xfrm rot="10800000">
              <a:off x="0" y="-3"/>
              <a:ext cx="2543174" cy="6858002"/>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165" name="Shape 165"/>
            <p:cNvSpPr txBox="1"/>
            <p:nvPr/>
          </p:nvSpPr>
          <p:spPr>
            <a:xfrm>
              <a:off x="290043" y="3339837"/>
              <a:ext cx="2305050" cy="141446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chemeClr val="lt1"/>
                </a:buClr>
                <a:buSzPct val="25000"/>
                <a:buFont typeface="Arial"/>
                <a:buNone/>
              </a:pPr>
              <a:endParaRPr lang="en-US" sz="4000" dirty="0">
                <a:solidFill>
                  <a:schemeClr val="lt1"/>
                </a:solidFill>
                <a:latin typeface="Arial"/>
                <a:ea typeface="Arial"/>
                <a:cs typeface="Arial"/>
                <a:sym typeface="Arial"/>
              </a:endParaRPr>
            </a:p>
          </p:txBody>
        </p:sp>
        <p:sp>
          <p:nvSpPr>
            <p:cNvPr id="166" name="Shape 166"/>
            <p:cNvSpPr txBox="1"/>
            <p:nvPr/>
          </p:nvSpPr>
          <p:spPr>
            <a:xfrm>
              <a:off x="294340" y="4630712"/>
              <a:ext cx="2439336" cy="4855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lt1"/>
                </a:buClr>
                <a:buSzPct val="25000"/>
                <a:buFont typeface="Arial"/>
                <a:buNone/>
              </a:pPr>
              <a:endParaRPr lang="en-US" sz="3200" dirty="0">
                <a:solidFill>
                  <a:schemeClr val="lt1"/>
                </a:solidFill>
                <a:latin typeface="Arial"/>
                <a:ea typeface="Arial"/>
                <a:cs typeface="Arial"/>
                <a:sym typeface="Arial"/>
              </a:endParaRPr>
            </a:p>
          </p:txBody>
        </p:sp>
      </p:grpSp>
      <p:sp>
        <p:nvSpPr>
          <p:cNvPr id="168" name="Shape 168"/>
          <p:cNvSpPr/>
          <p:nvPr/>
        </p:nvSpPr>
        <p:spPr>
          <a:xfrm>
            <a:off x="2939144" y="329294"/>
            <a:ext cx="8954302" cy="14465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dirty="0">
                <a:solidFill>
                  <a:srgbClr val="0A4A8E"/>
                </a:solidFill>
                <a:latin typeface="+mn-lt"/>
                <a:ea typeface="Carme"/>
                <a:cs typeface="Carme"/>
                <a:sym typeface="Carme"/>
              </a:rPr>
              <a:t>1,121 UK students studied abroad for academic credit in 16/17</a:t>
            </a:r>
          </a:p>
        </p:txBody>
      </p:sp>
      <p:pic>
        <p:nvPicPr>
          <p:cNvPr id="169" name="Shape 169"/>
          <p:cNvPicPr preferRelativeResize="0"/>
          <p:nvPr/>
        </p:nvPicPr>
        <p:blipFill rotWithShape="1">
          <a:blip r:embed="rId3">
            <a:alphaModFix/>
          </a:blip>
          <a:srcRect/>
          <a:stretch/>
        </p:blipFill>
        <p:spPr>
          <a:xfrm>
            <a:off x="80021" y="6113173"/>
            <a:ext cx="2498900" cy="651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p:nvPr/>
        </p:nvSpPr>
        <p:spPr>
          <a:xfrm>
            <a:off x="370839" y="1668298"/>
            <a:ext cx="5272722" cy="233767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2666B4"/>
              </a:buClr>
              <a:buSzPct val="100000"/>
              <a:buFont typeface="Noto Sans Symbols"/>
              <a:buChar char="▪"/>
            </a:pPr>
            <a:r>
              <a:rPr lang="en-US" sz="2400" dirty="0">
                <a:solidFill>
                  <a:srgbClr val="000000"/>
                </a:solidFill>
                <a:latin typeface="+mj-lt"/>
                <a:ea typeface="Carme"/>
                <a:cs typeface="Carme"/>
                <a:sym typeface="Carme"/>
              </a:rPr>
              <a:t>Education Abroad Program Development Grant (&lt; $2,000)</a:t>
            </a:r>
          </a:p>
          <a:p>
            <a:pPr marL="742950" marR="0" lvl="1" indent="-285750" algn="l" rtl="0">
              <a:spcBef>
                <a:spcPts val="1080"/>
              </a:spcBef>
              <a:spcAft>
                <a:spcPts val="0"/>
              </a:spcAft>
              <a:buClr>
                <a:srgbClr val="2666B4"/>
              </a:buClr>
              <a:buSzPct val="100000"/>
              <a:buFont typeface="Noto Sans Symbols"/>
              <a:buChar char="✓"/>
            </a:pPr>
            <a:r>
              <a:rPr lang="en-US" sz="2400" b="0" i="0" u="none" strike="noStrike" cap="none" dirty="0">
                <a:solidFill>
                  <a:srgbClr val="0070C0"/>
                </a:solidFill>
                <a:latin typeface="+mj-lt"/>
                <a:ea typeface="Carme"/>
                <a:cs typeface="Carme"/>
                <a:sym typeface="Carme"/>
              </a:rPr>
              <a:t>Deadlines are September 1 and February 1</a:t>
            </a:r>
          </a:p>
          <a:p>
            <a:pPr marL="342900" marR="0" lvl="0" indent="-342900" algn="l" rtl="0">
              <a:spcBef>
                <a:spcPts val="1080"/>
              </a:spcBef>
              <a:spcAft>
                <a:spcPts val="0"/>
              </a:spcAft>
              <a:buClr>
                <a:srgbClr val="2666B4"/>
              </a:buClr>
              <a:buSzPct val="100000"/>
              <a:buFont typeface="Noto Sans Symbols"/>
              <a:buChar char="▪"/>
            </a:pPr>
            <a:r>
              <a:rPr lang="en-US" sz="2400" dirty="0">
                <a:solidFill>
                  <a:srgbClr val="000000"/>
                </a:solidFill>
                <a:latin typeface="+mj-lt"/>
                <a:ea typeface="Carme"/>
                <a:cs typeface="Carme"/>
                <a:sym typeface="Carme"/>
              </a:rPr>
              <a:t>Education Abroad Site Visit Grant               ($200, rolling deadline)</a:t>
            </a:r>
          </a:p>
          <a:p>
            <a:pPr marL="315024" marR="0" lvl="0" indent="-315024" algn="l" rtl="0">
              <a:spcBef>
                <a:spcPts val="1080"/>
              </a:spcBef>
              <a:spcAft>
                <a:spcPts val="0"/>
              </a:spcAft>
              <a:buClr>
                <a:srgbClr val="2666B4"/>
              </a:buClr>
              <a:buSzPct val="100000"/>
              <a:buFont typeface="Noto Sans Symbols"/>
              <a:buChar char="▪"/>
            </a:pPr>
            <a:r>
              <a:rPr lang="en-US" sz="2400" dirty="0">
                <a:solidFill>
                  <a:srgbClr val="000000"/>
                </a:solidFill>
                <a:latin typeface="+mj-lt"/>
                <a:ea typeface="Carme"/>
                <a:cs typeface="Carme"/>
                <a:sym typeface="Carme"/>
              </a:rPr>
              <a:t>Program Site Visits</a:t>
            </a:r>
          </a:p>
          <a:p>
            <a:pPr marL="315024" marR="0" lvl="0" indent="-315024" algn="l" rtl="0">
              <a:spcBef>
                <a:spcPts val="1080"/>
              </a:spcBef>
              <a:spcAft>
                <a:spcPts val="0"/>
              </a:spcAft>
              <a:buClr>
                <a:srgbClr val="2666B4"/>
              </a:buClr>
              <a:buSzPct val="100000"/>
              <a:buFont typeface="Noto Sans Symbols"/>
              <a:buChar char="▪"/>
            </a:pPr>
            <a:r>
              <a:rPr lang="en-US" sz="2400" dirty="0">
                <a:solidFill>
                  <a:srgbClr val="000000"/>
                </a:solidFill>
                <a:latin typeface="+mj-lt"/>
                <a:ea typeface="Carme"/>
                <a:cs typeface="Carme"/>
                <a:sym typeface="Carme"/>
              </a:rPr>
              <a:t>Faculty Development Seminars (as available)</a:t>
            </a:r>
          </a:p>
        </p:txBody>
      </p:sp>
      <p:sp>
        <p:nvSpPr>
          <p:cNvPr id="176" name="Shape 176"/>
          <p:cNvSpPr/>
          <p:nvPr/>
        </p:nvSpPr>
        <p:spPr>
          <a:xfrm rot="10800000">
            <a:off x="0" y="-3"/>
            <a:ext cx="12192000" cy="1029508"/>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177" name="Shape 177"/>
          <p:cNvSpPr txBox="1"/>
          <p:nvPr/>
        </p:nvSpPr>
        <p:spPr>
          <a:xfrm>
            <a:off x="238126" y="81782"/>
            <a:ext cx="9939336" cy="84770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US" sz="4000" dirty="0">
                <a:solidFill>
                  <a:schemeClr val="lt1"/>
                </a:solidFill>
                <a:latin typeface="Arial"/>
                <a:ea typeface="Arial"/>
                <a:cs typeface="Arial"/>
                <a:sym typeface="Arial"/>
              </a:rPr>
              <a:t>Education Abroad &amp; Exchanges</a:t>
            </a:r>
          </a:p>
        </p:txBody>
      </p:sp>
      <p:pic>
        <p:nvPicPr>
          <p:cNvPr id="180" name="Shape 180"/>
          <p:cNvPicPr preferRelativeResize="0"/>
          <p:nvPr/>
        </p:nvPicPr>
        <p:blipFill rotWithShape="1">
          <a:blip r:embed="rId3">
            <a:alphaModFix/>
          </a:blip>
          <a:srcRect/>
          <a:stretch/>
        </p:blipFill>
        <p:spPr>
          <a:xfrm>
            <a:off x="5985828" y="1605674"/>
            <a:ext cx="5815013" cy="3876675"/>
          </a:xfrm>
          <a:prstGeom prst="rect">
            <a:avLst/>
          </a:prstGeom>
          <a:noFill/>
          <a:ln>
            <a:noFill/>
          </a:ln>
        </p:spPr>
      </p:pic>
      <p:pic>
        <p:nvPicPr>
          <p:cNvPr id="181" name="Shape 181"/>
          <p:cNvPicPr preferRelativeResize="0"/>
          <p:nvPr/>
        </p:nvPicPr>
        <p:blipFill rotWithShape="1">
          <a:blip r:embed="rId4">
            <a:alphaModFix/>
          </a:blip>
          <a:srcRect/>
          <a:stretch/>
        </p:blipFill>
        <p:spPr>
          <a:xfrm>
            <a:off x="114302" y="6133562"/>
            <a:ext cx="2451086" cy="6387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p:nvPr/>
        </p:nvSpPr>
        <p:spPr>
          <a:xfrm rot="10800000">
            <a:off x="0" y="-3"/>
            <a:ext cx="12192000" cy="1029508"/>
          </a:xfrm>
          <a:prstGeom prst="rect">
            <a:avLst/>
          </a:prstGeom>
          <a:solidFill>
            <a:srgbClr val="0A4A8E"/>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1800">
              <a:solidFill>
                <a:schemeClr val="lt1"/>
              </a:solidFill>
              <a:latin typeface="Calibri"/>
              <a:ea typeface="Calibri"/>
              <a:cs typeface="Calibri"/>
              <a:sym typeface="Calibri"/>
            </a:endParaRPr>
          </a:p>
        </p:txBody>
      </p:sp>
      <p:sp>
        <p:nvSpPr>
          <p:cNvPr id="188" name="Shape 188"/>
          <p:cNvSpPr txBox="1"/>
          <p:nvPr/>
        </p:nvSpPr>
        <p:spPr>
          <a:xfrm>
            <a:off x="194582" y="163574"/>
            <a:ext cx="9939336" cy="84770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lt1"/>
              </a:buClr>
              <a:buSzPct val="25000"/>
              <a:buFont typeface="Arial"/>
              <a:buNone/>
            </a:pPr>
            <a:r>
              <a:rPr lang="en-US" sz="4000" dirty="0">
                <a:solidFill>
                  <a:schemeClr val="lt1"/>
                </a:solidFill>
                <a:latin typeface="Arial"/>
                <a:ea typeface="Arial"/>
                <a:cs typeface="Arial"/>
                <a:sym typeface="Arial"/>
              </a:rPr>
              <a:t>International Partnerships and Research</a:t>
            </a:r>
          </a:p>
        </p:txBody>
      </p:sp>
      <p:grpSp>
        <p:nvGrpSpPr>
          <p:cNvPr id="189" name="Shape 189"/>
          <p:cNvGrpSpPr/>
          <p:nvPr/>
        </p:nvGrpSpPr>
        <p:grpSpPr>
          <a:xfrm>
            <a:off x="2699279" y="1359273"/>
            <a:ext cx="7307788" cy="4523867"/>
            <a:chOff x="460904" y="1047"/>
            <a:chExt cx="7307788" cy="4523867"/>
          </a:xfrm>
        </p:grpSpPr>
        <p:sp>
          <p:nvSpPr>
            <p:cNvPr id="190" name="Shape 190"/>
            <p:cNvSpPr/>
            <p:nvPr/>
          </p:nvSpPr>
          <p:spPr>
            <a:xfrm>
              <a:off x="460904" y="1047"/>
              <a:ext cx="3479899" cy="2087938"/>
            </a:xfrm>
            <a:prstGeom prst="rect">
              <a:avLst/>
            </a:prstGeom>
            <a:solidFill>
              <a:srgbClr val="0090C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txBox="1"/>
            <p:nvPr/>
          </p:nvSpPr>
          <p:spPr>
            <a:xfrm>
              <a:off x="460904" y="1047"/>
              <a:ext cx="3479899" cy="208793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b="0" i="0">
                  <a:solidFill>
                    <a:schemeClr val="lt1"/>
                  </a:solidFill>
                  <a:latin typeface="Carme"/>
                  <a:ea typeface="Carme"/>
                  <a:cs typeface="Carme"/>
                  <a:sym typeface="Carme"/>
                </a:rPr>
                <a:t>Student </a:t>
              </a:r>
            </a:p>
            <a:p>
              <a:pPr marL="0" marR="0" lvl="0" indent="0" algn="ctr" rtl="0">
                <a:lnSpc>
                  <a:spcPct val="90000"/>
                </a:lnSpc>
                <a:spcBef>
                  <a:spcPts val="980"/>
                </a:spcBef>
                <a:spcAft>
                  <a:spcPts val="0"/>
                </a:spcAft>
                <a:buSzPct val="25000"/>
                <a:buNone/>
              </a:pPr>
              <a:r>
                <a:rPr lang="en-US" sz="2800" b="0" i="0">
                  <a:solidFill>
                    <a:schemeClr val="lt1"/>
                  </a:solidFill>
                  <a:latin typeface="Carme"/>
                  <a:ea typeface="Carme"/>
                  <a:cs typeface="Carme"/>
                  <a:sym typeface="Carme"/>
                </a:rPr>
                <a:t>Recruiting</a:t>
              </a:r>
            </a:p>
          </p:txBody>
        </p:sp>
        <p:sp>
          <p:nvSpPr>
            <p:cNvPr id="192" name="Shape 192"/>
            <p:cNvSpPr/>
            <p:nvPr/>
          </p:nvSpPr>
          <p:spPr>
            <a:xfrm>
              <a:off x="4288794" y="1047"/>
              <a:ext cx="3479899" cy="2087938"/>
            </a:xfrm>
            <a:prstGeom prst="rect">
              <a:avLst/>
            </a:prstGeom>
            <a:solidFill>
              <a:srgbClr val="0090C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3" name="Shape 193"/>
            <p:cNvSpPr txBox="1"/>
            <p:nvPr/>
          </p:nvSpPr>
          <p:spPr>
            <a:xfrm>
              <a:off x="4288794" y="1047"/>
              <a:ext cx="3479899" cy="208793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b="0" i="0">
                  <a:solidFill>
                    <a:schemeClr val="lt1"/>
                  </a:solidFill>
                  <a:latin typeface="Carme"/>
                  <a:ea typeface="Carme"/>
                  <a:cs typeface="Carme"/>
                  <a:sym typeface="Carme"/>
                </a:rPr>
                <a:t>Development &amp; </a:t>
              </a:r>
            </a:p>
            <a:p>
              <a:pPr marL="0" marR="0" lvl="0" indent="0" algn="ctr" rtl="0">
                <a:lnSpc>
                  <a:spcPct val="90000"/>
                </a:lnSpc>
                <a:spcBef>
                  <a:spcPts val="980"/>
                </a:spcBef>
                <a:spcAft>
                  <a:spcPts val="0"/>
                </a:spcAft>
                <a:buSzPct val="25000"/>
                <a:buNone/>
              </a:pPr>
              <a:r>
                <a:rPr lang="en-US" sz="2800" b="0" i="0">
                  <a:solidFill>
                    <a:schemeClr val="lt1"/>
                  </a:solidFill>
                  <a:latin typeface="Carme"/>
                  <a:ea typeface="Carme"/>
                  <a:cs typeface="Carme"/>
                  <a:sym typeface="Carme"/>
                </a:rPr>
                <a:t>Fundraising</a:t>
              </a:r>
            </a:p>
          </p:txBody>
        </p:sp>
        <p:sp>
          <p:nvSpPr>
            <p:cNvPr id="194" name="Shape 194"/>
            <p:cNvSpPr/>
            <p:nvPr/>
          </p:nvSpPr>
          <p:spPr>
            <a:xfrm>
              <a:off x="460904" y="2436975"/>
              <a:ext cx="3479899" cy="2087938"/>
            </a:xfrm>
            <a:prstGeom prst="rect">
              <a:avLst/>
            </a:prstGeom>
            <a:solidFill>
              <a:srgbClr val="0090C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5" name="Shape 195"/>
            <p:cNvSpPr txBox="1"/>
            <p:nvPr/>
          </p:nvSpPr>
          <p:spPr>
            <a:xfrm>
              <a:off x="460904" y="2436975"/>
              <a:ext cx="3479899" cy="208793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b="0" i="0">
                  <a:solidFill>
                    <a:schemeClr val="lt1"/>
                  </a:solidFill>
                  <a:latin typeface="Carme"/>
                  <a:ea typeface="Carme"/>
                  <a:cs typeface="Carme"/>
                  <a:sym typeface="Carme"/>
                </a:rPr>
                <a:t>Bilateral</a:t>
              </a:r>
            </a:p>
            <a:p>
              <a:pPr marL="0" marR="0" lvl="0" indent="0" algn="ctr" rtl="0">
                <a:lnSpc>
                  <a:spcPct val="90000"/>
                </a:lnSpc>
                <a:spcBef>
                  <a:spcPts val="980"/>
                </a:spcBef>
                <a:spcAft>
                  <a:spcPts val="0"/>
                </a:spcAft>
                <a:buSzPct val="25000"/>
                <a:buNone/>
              </a:pPr>
              <a:r>
                <a:rPr lang="en-US" sz="2800" b="0" i="0">
                  <a:solidFill>
                    <a:schemeClr val="lt1"/>
                  </a:solidFill>
                  <a:latin typeface="Carme"/>
                  <a:ea typeface="Carme"/>
                  <a:cs typeface="Carme"/>
                  <a:sym typeface="Carme"/>
                </a:rPr>
                <a:t>Agreements</a:t>
              </a:r>
            </a:p>
          </p:txBody>
        </p:sp>
        <p:sp>
          <p:nvSpPr>
            <p:cNvPr id="196" name="Shape 196"/>
            <p:cNvSpPr/>
            <p:nvPr/>
          </p:nvSpPr>
          <p:spPr>
            <a:xfrm>
              <a:off x="4288794" y="2436975"/>
              <a:ext cx="3479899" cy="2087938"/>
            </a:xfrm>
            <a:prstGeom prst="rect">
              <a:avLst/>
            </a:prstGeom>
            <a:solidFill>
              <a:srgbClr val="0090C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7" name="Shape 197"/>
            <p:cNvSpPr txBox="1"/>
            <p:nvPr/>
          </p:nvSpPr>
          <p:spPr>
            <a:xfrm>
              <a:off x="4288794" y="2436975"/>
              <a:ext cx="3479899" cy="2087938"/>
            </a:xfrm>
            <a:prstGeom prst="rect">
              <a:avLst/>
            </a:prstGeom>
            <a:noFill/>
            <a:ln>
              <a:noFill/>
            </a:ln>
          </p:spPr>
          <p:txBody>
            <a:bodyPr lIns="106675" tIns="106675" rIns="106675" bIns="106675" anchor="ctr" anchorCtr="0">
              <a:noAutofit/>
            </a:bodyPr>
            <a:lstStyle/>
            <a:p>
              <a:pPr marL="0" marR="0" lvl="0" indent="0" algn="ctr" rtl="0">
                <a:lnSpc>
                  <a:spcPct val="90000"/>
                </a:lnSpc>
                <a:spcBef>
                  <a:spcPts val="0"/>
                </a:spcBef>
                <a:spcAft>
                  <a:spcPts val="0"/>
                </a:spcAft>
                <a:buSzPct val="25000"/>
                <a:buNone/>
              </a:pPr>
              <a:r>
                <a:rPr lang="en-US" sz="2800" b="0" i="0">
                  <a:solidFill>
                    <a:schemeClr val="lt1"/>
                  </a:solidFill>
                  <a:latin typeface="Carme"/>
                  <a:ea typeface="Carme"/>
                  <a:cs typeface="Carme"/>
                  <a:sym typeface="Carme"/>
                </a:rPr>
                <a:t>Grants &amp;</a:t>
              </a:r>
            </a:p>
            <a:p>
              <a:pPr marL="0" marR="0" lvl="0" indent="0" algn="ctr" rtl="0">
                <a:lnSpc>
                  <a:spcPct val="90000"/>
                </a:lnSpc>
                <a:spcBef>
                  <a:spcPts val="980"/>
                </a:spcBef>
                <a:spcAft>
                  <a:spcPts val="0"/>
                </a:spcAft>
                <a:buSzPct val="25000"/>
                <a:buNone/>
              </a:pPr>
              <a:r>
                <a:rPr lang="en-US" sz="2800" b="0" i="0">
                  <a:solidFill>
                    <a:schemeClr val="lt1"/>
                  </a:solidFill>
                  <a:latin typeface="Carme"/>
                  <a:ea typeface="Carme"/>
                  <a:cs typeface="Carme"/>
                  <a:sym typeface="Carme"/>
                </a:rPr>
                <a:t>New Business</a:t>
              </a:r>
            </a:p>
          </p:txBody>
        </p:sp>
      </p:grpSp>
      <p:pic>
        <p:nvPicPr>
          <p:cNvPr id="198" name="Shape 198"/>
          <p:cNvPicPr preferRelativeResize="0"/>
          <p:nvPr/>
        </p:nvPicPr>
        <p:blipFill rotWithShape="1">
          <a:blip r:embed="rId3">
            <a:alphaModFix/>
          </a:blip>
          <a:srcRect/>
          <a:stretch/>
        </p:blipFill>
        <p:spPr>
          <a:xfrm>
            <a:off x="114302" y="6147850"/>
            <a:ext cx="2451086" cy="63871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1025</Words>
  <Application>Microsoft Office PowerPoint</Application>
  <PresentationFormat>Widescreen</PresentationFormat>
  <Paragraphs>184</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Carme</vt:lpstr>
      <vt:lpstr>Gill Sans MT Condensed</vt:lpstr>
      <vt:lpstr>Calibri</vt:lpstr>
      <vt:lpstr>Noto Sans Symbols</vt:lpstr>
      <vt:lpstr>Arial</vt:lpstr>
      <vt:lpstr>Office Theme</vt:lpstr>
      <vt:lpstr>New Faculty Orientation</vt:lpstr>
      <vt:lpstr>Internationalization at UK</vt:lpstr>
      <vt:lpstr>PowerPoint Presentation</vt:lpstr>
      <vt:lpstr>International Student &amp; Scholar Services (ISSS)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 of China Initiatives</vt:lpstr>
      <vt:lpstr>PowerPoint Presentation</vt:lpstr>
      <vt:lpstr>PowerPoint Presentation</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Faculty Orientation</dc:title>
  <dc:creator>Roberts, Susan</dc:creator>
  <cp:lastModifiedBy>Roberts, Susan</cp:lastModifiedBy>
  <cp:revision>7</cp:revision>
  <dcterms:modified xsi:type="dcterms:W3CDTF">2017-08-11T19:53:11Z</dcterms:modified>
</cp:coreProperties>
</file>