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91" r:id="rId3"/>
    <p:sldId id="309" r:id="rId4"/>
    <p:sldId id="303" r:id="rId5"/>
    <p:sldId id="310" r:id="rId6"/>
    <p:sldId id="311" r:id="rId7"/>
    <p:sldId id="312" r:id="rId8"/>
    <p:sldId id="313" r:id="rId9"/>
    <p:sldId id="297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A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>
        <p:scale>
          <a:sx n="102" d="100"/>
          <a:sy n="102" d="100"/>
        </p:scale>
        <p:origin x="-92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A6CB2B-5581-4799-A00F-495DA49C77DC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3E55D7B-850D-42C3-9004-3F7F09514EF4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Academic Excellence</a:t>
          </a:r>
          <a:endParaRPr lang="en-US" dirty="0"/>
        </a:p>
      </dgm:t>
    </dgm:pt>
    <dgm:pt modelId="{BCB8F035-F55F-4559-8A02-95788F7890B3}" type="parTrans" cxnId="{4F0F7D44-F926-4C35-BFE1-3E5F7D892876}">
      <dgm:prSet/>
      <dgm:spPr/>
      <dgm:t>
        <a:bodyPr/>
        <a:lstStyle/>
        <a:p>
          <a:endParaRPr lang="en-US"/>
        </a:p>
      </dgm:t>
    </dgm:pt>
    <dgm:pt modelId="{D250DE49-70D2-4CEA-8B30-8F956BCF9E8E}" type="sibTrans" cxnId="{4F0F7D44-F926-4C35-BFE1-3E5F7D892876}">
      <dgm:prSet/>
      <dgm:spPr/>
      <dgm:t>
        <a:bodyPr/>
        <a:lstStyle/>
        <a:p>
          <a:endParaRPr lang="en-US"/>
        </a:p>
      </dgm:t>
    </dgm:pt>
    <dgm:pt modelId="{4788D8F8-DB22-4FC5-9F91-72208698B1B3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Center for Enhancement of Learning and Teaching</a:t>
          </a:r>
        </a:p>
      </dgm:t>
    </dgm:pt>
    <dgm:pt modelId="{EF2E5619-6AB4-4442-89F6-705BD6044B0B}" type="parTrans" cxnId="{E2E6781E-ED46-4075-8E1C-5B845DFF58E3}">
      <dgm:prSet/>
      <dgm:spPr/>
      <dgm:t>
        <a:bodyPr/>
        <a:lstStyle/>
        <a:p>
          <a:endParaRPr lang="en-US"/>
        </a:p>
      </dgm:t>
    </dgm:pt>
    <dgm:pt modelId="{BB949243-FEF0-41B1-9E82-BCCC1FA386F2}" type="sibTrans" cxnId="{E2E6781E-ED46-4075-8E1C-5B845DFF58E3}">
      <dgm:prSet/>
      <dgm:spPr/>
      <dgm:t>
        <a:bodyPr/>
        <a:lstStyle/>
        <a:p>
          <a:endParaRPr lang="en-US"/>
        </a:p>
      </dgm:t>
    </dgm:pt>
    <dgm:pt modelId="{7B912084-99C9-4A68-BDBA-3AACC761A688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UK International Center</a:t>
          </a:r>
          <a:endParaRPr lang="en-US" dirty="0"/>
        </a:p>
      </dgm:t>
    </dgm:pt>
    <dgm:pt modelId="{C86C8D9B-84FE-4BE4-BD19-0142C4DBE713}" type="parTrans" cxnId="{99C519C6-E779-49B1-A502-54FC63EFAE4C}">
      <dgm:prSet/>
      <dgm:spPr/>
      <dgm:t>
        <a:bodyPr/>
        <a:lstStyle/>
        <a:p>
          <a:endParaRPr lang="en-US"/>
        </a:p>
      </dgm:t>
    </dgm:pt>
    <dgm:pt modelId="{E8FFB0D0-50CB-401B-9724-57BED54CCB17}" type="sibTrans" cxnId="{99C519C6-E779-49B1-A502-54FC63EFAE4C}">
      <dgm:prSet/>
      <dgm:spPr/>
      <dgm:t>
        <a:bodyPr/>
        <a:lstStyle/>
        <a:p>
          <a:endParaRPr lang="en-US"/>
        </a:p>
      </dgm:t>
    </dgm:pt>
    <dgm:pt modelId="{7515E208-41B1-4FD9-88EF-C96D0FEA4439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Enrollment Management</a:t>
          </a:r>
          <a:endParaRPr lang="en-US" dirty="0"/>
        </a:p>
      </dgm:t>
    </dgm:pt>
    <dgm:pt modelId="{5D22D30B-DCA7-4DAC-AB97-79861B99BD9C}" type="parTrans" cxnId="{A8319863-FD04-4A25-BC18-6524A3875F9F}">
      <dgm:prSet/>
      <dgm:spPr/>
      <dgm:t>
        <a:bodyPr/>
        <a:lstStyle/>
        <a:p>
          <a:endParaRPr lang="en-US"/>
        </a:p>
      </dgm:t>
    </dgm:pt>
    <dgm:pt modelId="{53EAC4A3-92D2-4590-A354-367688F45DD7}" type="sibTrans" cxnId="{A8319863-FD04-4A25-BC18-6524A3875F9F}">
      <dgm:prSet/>
      <dgm:spPr/>
      <dgm:t>
        <a:bodyPr/>
        <a:lstStyle/>
        <a:p>
          <a:endParaRPr lang="en-US"/>
        </a:p>
      </dgm:t>
    </dgm:pt>
    <dgm:pt modelId="{26EB23B3-76E5-47D5-872F-9A903C3E181A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Student &amp; Academic Life</a:t>
          </a:r>
          <a:endParaRPr lang="en-US" dirty="0"/>
        </a:p>
      </dgm:t>
    </dgm:pt>
    <dgm:pt modelId="{B5095140-715C-44A7-B1F6-D629D68DE86D}" type="parTrans" cxnId="{93038906-F2F3-405B-ADB2-832B8B0040AE}">
      <dgm:prSet/>
      <dgm:spPr/>
      <dgm:t>
        <a:bodyPr/>
        <a:lstStyle/>
        <a:p>
          <a:endParaRPr lang="en-US"/>
        </a:p>
      </dgm:t>
    </dgm:pt>
    <dgm:pt modelId="{8B2A4877-1E6E-4E4B-A977-3C67AE64518F}" type="sibTrans" cxnId="{93038906-F2F3-405B-ADB2-832B8B0040AE}">
      <dgm:prSet/>
      <dgm:spPr/>
      <dgm:t>
        <a:bodyPr/>
        <a:lstStyle/>
        <a:p>
          <a:endParaRPr lang="en-US"/>
        </a:p>
      </dgm:t>
    </dgm:pt>
    <dgm:pt modelId="{E96167A0-D128-4A06-B432-4BE049E1E560}" type="pres">
      <dgm:prSet presAssocID="{54A6CB2B-5581-4799-A00F-495DA49C77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66910-BE7A-4DD2-A815-E7E265A1009C}" type="pres">
      <dgm:prSet presAssocID="{23E55D7B-850D-42C3-9004-3F7F09514EF4}" presName="root1" presStyleCnt="0"/>
      <dgm:spPr/>
    </dgm:pt>
    <dgm:pt modelId="{1A414F62-9754-4AC5-BCE0-5C5B71D1C82A}" type="pres">
      <dgm:prSet presAssocID="{23E55D7B-850D-42C3-9004-3F7F09514EF4}" presName="LevelOneTextNode" presStyleLbl="node0" presStyleIdx="0" presStyleCnt="1" custScaleX="96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877D76-259F-4A7A-ADA6-9F34AFD3CD4C}" type="pres">
      <dgm:prSet presAssocID="{23E55D7B-850D-42C3-9004-3F7F09514EF4}" presName="level2hierChild" presStyleCnt="0"/>
      <dgm:spPr/>
    </dgm:pt>
    <dgm:pt modelId="{7BB54EBE-BFFF-4D37-B070-4783E9907E43}" type="pres">
      <dgm:prSet presAssocID="{B5095140-715C-44A7-B1F6-D629D68DE86D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8B31AC4-575A-4A58-BA53-38233F786B8E}" type="pres">
      <dgm:prSet presAssocID="{B5095140-715C-44A7-B1F6-D629D68DE86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44DEFBD-052D-4A9C-BF69-E44B814FC169}" type="pres">
      <dgm:prSet presAssocID="{26EB23B3-76E5-47D5-872F-9A903C3E181A}" presName="root2" presStyleCnt="0"/>
      <dgm:spPr/>
    </dgm:pt>
    <dgm:pt modelId="{12E75ED8-606B-4ADB-909A-BDC83AA01107}" type="pres">
      <dgm:prSet presAssocID="{26EB23B3-76E5-47D5-872F-9A903C3E181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A6B5F-7B4A-4DC8-B769-843C3E011F16}" type="pres">
      <dgm:prSet presAssocID="{26EB23B3-76E5-47D5-872F-9A903C3E181A}" presName="level3hierChild" presStyleCnt="0"/>
      <dgm:spPr/>
    </dgm:pt>
    <dgm:pt modelId="{7DE809C2-BCBA-4C7B-B2DE-B37CAFF2621F}" type="pres">
      <dgm:prSet presAssocID="{5D22D30B-DCA7-4DAC-AB97-79861B99BD9C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BD525EFE-67C3-4B69-8844-AB87FC15C250}" type="pres">
      <dgm:prSet presAssocID="{5D22D30B-DCA7-4DAC-AB97-79861B99BD9C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1851E1E-B2A6-4B71-9F36-09F03B5DE400}" type="pres">
      <dgm:prSet presAssocID="{7515E208-41B1-4FD9-88EF-C96D0FEA4439}" presName="root2" presStyleCnt="0"/>
      <dgm:spPr/>
    </dgm:pt>
    <dgm:pt modelId="{E98E910C-4C76-41D7-ABFB-C9D59BD50A41}" type="pres">
      <dgm:prSet presAssocID="{7515E208-41B1-4FD9-88EF-C96D0FEA443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9B94E8-85EF-4F4A-A77C-C02159C291DC}" type="pres">
      <dgm:prSet presAssocID="{7515E208-41B1-4FD9-88EF-C96D0FEA4439}" presName="level3hierChild" presStyleCnt="0"/>
      <dgm:spPr/>
    </dgm:pt>
    <dgm:pt modelId="{28BF4BA7-A470-443C-88BD-C4ED123CE39C}" type="pres">
      <dgm:prSet presAssocID="{C86C8D9B-84FE-4BE4-BD19-0142C4DBE713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663EF790-679C-4BDC-A3ED-3882049D772E}" type="pres">
      <dgm:prSet presAssocID="{C86C8D9B-84FE-4BE4-BD19-0142C4DBE713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5CC777C-D916-45B4-A19A-93FA173AFC5A}" type="pres">
      <dgm:prSet presAssocID="{7B912084-99C9-4A68-BDBA-3AACC761A688}" presName="root2" presStyleCnt="0"/>
      <dgm:spPr/>
    </dgm:pt>
    <dgm:pt modelId="{0A5AD466-2588-4BF7-9A49-92CEB64C530D}" type="pres">
      <dgm:prSet presAssocID="{7B912084-99C9-4A68-BDBA-3AACC761A68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5AA91-4541-459B-BF6B-F4D8D741B0BC}" type="pres">
      <dgm:prSet presAssocID="{7B912084-99C9-4A68-BDBA-3AACC761A688}" presName="level3hierChild" presStyleCnt="0"/>
      <dgm:spPr/>
    </dgm:pt>
    <dgm:pt modelId="{3F960370-5FAC-435E-970B-008E0C0F053F}" type="pres">
      <dgm:prSet presAssocID="{EF2E5619-6AB4-4442-89F6-705BD6044B0B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CC0F77F-11EA-4522-BE88-027FABB5B6FE}" type="pres">
      <dgm:prSet presAssocID="{EF2E5619-6AB4-4442-89F6-705BD6044B0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FA9EAB6-57BB-49F4-A786-2E5FE80A064D}" type="pres">
      <dgm:prSet presAssocID="{4788D8F8-DB22-4FC5-9F91-72208698B1B3}" presName="root2" presStyleCnt="0"/>
      <dgm:spPr/>
    </dgm:pt>
    <dgm:pt modelId="{F319A2B9-7EFA-4DEF-997D-6F3DDA3B53BB}" type="pres">
      <dgm:prSet presAssocID="{4788D8F8-DB22-4FC5-9F91-72208698B1B3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09C67-DE4B-4F2F-AB51-86A2C13D3AA9}" type="pres">
      <dgm:prSet presAssocID="{4788D8F8-DB22-4FC5-9F91-72208698B1B3}" presName="level3hierChild" presStyleCnt="0"/>
      <dgm:spPr/>
    </dgm:pt>
  </dgm:ptLst>
  <dgm:cxnLst>
    <dgm:cxn modelId="{42301B83-1A00-4F5B-A67B-F4DCC1D981A3}" type="presOf" srcId="{B5095140-715C-44A7-B1F6-D629D68DE86D}" destId="{7BB54EBE-BFFF-4D37-B070-4783E9907E43}" srcOrd="0" destOrd="0" presId="urn:microsoft.com/office/officeart/2008/layout/HorizontalMultiLevelHierarchy"/>
    <dgm:cxn modelId="{2A7984C8-E2CB-4CBE-8312-F5E13046C3D8}" type="presOf" srcId="{B5095140-715C-44A7-B1F6-D629D68DE86D}" destId="{C8B31AC4-575A-4A58-BA53-38233F786B8E}" srcOrd="1" destOrd="0" presId="urn:microsoft.com/office/officeart/2008/layout/HorizontalMultiLevelHierarchy"/>
    <dgm:cxn modelId="{0DB955EB-6C1A-425E-9C21-AA6333A3AC05}" type="presOf" srcId="{EF2E5619-6AB4-4442-89F6-705BD6044B0B}" destId="{6CC0F77F-11EA-4522-BE88-027FABB5B6FE}" srcOrd="1" destOrd="0" presId="urn:microsoft.com/office/officeart/2008/layout/HorizontalMultiLevelHierarchy"/>
    <dgm:cxn modelId="{99C519C6-E779-49B1-A502-54FC63EFAE4C}" srcId="{23E55D7B-850D-42C3-9004-3F7F09514EF4}" destId="{7B912084-99C9-4A68-BDBA-3AACC761A688}" srcOrd="2" destOrd="0" parTransId="{C86C8D9B-84FE-4BE4-BD19-0142C4DBE713}" sibTransId="{E8FFB0D0-50CB-401B-9724-57BED54CCB17}"/>
    <dgm:cxn modelId="{93038906-F2F3-405B-ADB2-832B8B0040AE}" srcId="{23E55D7B-850D-42C3-9004-3F7F09514EF4}" destId="{26EB23B3-76E5-47D5-872F-9A903C3E181A}" srcOrd="0" destOrd="0" parTransId="{B5095140-715C-44A7-B1F6-D629D68DE86D}" sibTransId="{8B2A4877-1E6E-4E4B-A977-3C67AE64518F}"/>
    <dgm:cxn modelId="{833F9C51-04C5-4970-B828-065D0FF8C500}" type="presOf" srcId="{5D22D30B-DCA7-4DAC-AB97-79861B99BD9C}" destId="{BD525EFE-67C3-4B69-8844-AB87FC15C250}" srcOrd="1" destOrd="0" presId="urn:microsoft.com/office/officeart/2008/layout/HorizontalMultiLevelHierarchy"/>
    <dgm:cxn modelId="{31A6FB16-F3B8-4220-8471-24AB4C2AFB44}" type="presOf" srcId="{C86C8D9B-84FE-4BE4-BD19-0142C4DBE713}" destId="{28BF4BA7-A470-443C-88BD-C4ED123CE39C}" srcOrd="0" destOrd="0" presId="urn:microsoft.com/office/officeart/2008/layout/HorizontalMultiLevelHierarchy"/>
    <dgm:cxn modelId="{E2E6781E-ED46-4075-8E1C-5B845DFF58E3}" srcId="{23E55D7B-850D-42C3-9004-3F7F09514EF4}" destId="{4788D8F8-DB22-4FC5-9F91-72208698B1B3}" srcOrd="3" destOrd="0" parTransId="{EF2E5619-6AB4-4442-89F6-705BD6044B0B}" sibTransId="{BB949243-FEF0-41B1-9E82-BCCC1FA386F2}"/>
    <dgm:cxn modelId="{A47CDD65-309A-40F8-953C-61E9DC5A36BD}" type="presOf" srcId="{26EB23B3-76E5-47D5-872F-9A903C3E181A}" destId="{12E75ED8-606B-4ADB-909A-BDC83AA01107}" srcOrd="0" destOrd="0" presId="urn:microsoft.com/office/officeart/2008/layout/HorizontalMultiLevelHierarchy"/>
    <dgm:cxn modelId="{BCA07A5E-75C0-4009-9974-8FC622C0036A}" type="presOf" srcId="{4788D8F8-DB22-4FC5-9F91-72208698B1B3}" destId="{F319A2B9-7EFA-4DEF-997D-6F3DDA3B53BB}" srcOrd="0" destOrd="0" presId="urn:microsoft.com/office/officeart/2008/layout/HorizontalMultiLevelHierarchy"/>
    <dgm:cxn modelId="{F6E8C4DD-B747-4BFC-B7FD-0606524E899E}" type="presOf" srcId="{C86C8D9B-84FE-4BE4-BD19-0142C4DBE713}" destId="{663EF790-679C-4BDC-A3ED-3882049D772E}" srcOrd="1" destOrd="0" presId="urn:microsoft.com/office/officeart/2008/layout/HorizontalMultiLevelHierarchy"/>
    <dgm:cxn modelId="{73BA02BB-5E20-45B6-8260-767138CA8F7C}" type="presOf" srcId="{54A6CB2B-5581-4799-A00F-495DA49C77DC}" destId="{E96167A0-D128-4A06-B432-4BE049E1E560}" srcOrd="0" destOrd="0" presId="urn:microsoft.com/office/officeart/2008/layout/HorizontalMultiLevelHierarchy"/>
    <dgm:cxn modelId="{5ADB9DCD-B98C-4570-B357-6A32D14B7DEF}" type="presOf" srcId="{5D22D30B-DCA7-4DAC-AB97-79861B99BD9C}" destId="{7DE809C2-BCBA-4C7B-B2DE-B37CAFF2621F}" srcOrd="0" destOrd="0" presId="urn:microsoft.com/office/officeart/2008/layout/HorizontalMultiLevelHierarchy"/>
    <dgm:cxn modelId="{A8319863-FD04-4A25-BC18-6524A3875F9F}" srcId="{23E55D7B-850D-42C3-9004-3F7F09514EF4}" destId="{7515E208-41B1-4FD9-88EF-C96D0FEA4439}" srcOrd="1" destOrd="0" parTransId="{5D22D30B-DCA7-4DAC-AB97-79861B99BD9C}" sibTransId="{53EAC4A3-92D2-4590-A354-367688F45DD7}"/>
    <dgm:cxn modelId="{94DBF81E-3746-4B13-9368-65979DA29580}" type="presOf" srcId="{23E55D7B-850D-42C3-9004-3F7F09514EF4}" destId="{1A414F62-9754-4AC5-BCE0-5C5B71D1C82A}" srcOrd="0" destOrd="0" presId="urn:microsoft.com/office/officeart/2008/layout/HorizontalMultiLevelHierarchy"/>
    <dgm:cxn modelId="{4F0F7D44-F926-4C35-BFE1-3E5F7D892876}" srcId="{54A6CB2B-5581-4799-A00F-495DA49C77DC}" destId="{23E55D7B-850D-42C3-9004-3F7F09514EF4}" srcOrd="0" destOrd="0" parTransId="{BCB8F035-F55F-4559-8A02-95788F7890B3}" sibTransId="{D250DE49-70D2-4CEA-8B30-8F956BCF9E8E}"/>
    <dgm:cxn modelId="{161CBC3A-12C8-4624-AB75-D463AED326FF}" type="presOf" srcId="{EF2E5619-6AB4-4442-89F6-705BD6044B0B}" destId="{3F960370-5FAC-435E-970B-008E0C0F053F}" srcOrd="0" destOrd="0" presId="urn:microsoft.com/office/officeart/2008/layout/HorizontalMultiLevelHierarchy"/>
    <dgm:cxn modelId="{18204EBF-15CE-4A8A-AF58-25AA99D60A83}" type="presOf" srcId="{7515E208-41B1-4FD9-88EF-C96D0FEA4439}" destId="{E98E910C-4C76-41D7-ABFB-C9D59BD50A41}" srcOrd="0" destOrd="0" presId="urn:microsoft.com/office/officeart/2008/layout/HorizontalMultiLevelHierarchy"/>
    <dgm:cxn modelId="{DB7DE9BB-C2F5-4F50-AE1E-44B16EDD3878}" type="presOf" srcId="{7B912084-99C9-4A68-BDBA-3AACC761A688}" destId="{0A5AD466-2588-4BF7-9A49-92CEB64C530D}" srcOrd="0" destOrd="0" presId="urn:microsoft.com/office/officeart/2008/layout/HorizontalMultiLevelHierarchy"/>
    <dgm:cxn modelId="{42DC2157-B0DF-4CA9-9CDB-8CEB9EC2D01B}" type="presParOf" srcId="{E96167A0-D128-4A06-B432-4BE049E1E560}" destId="{19666910-BE7A-4DD2-A815-E7E265A1009C}" srcOrd="0" destOrd="0" presId="urn:microsoft.com/office/officeart/2008/layout/HorizontalMultiLevelHierarchy"/>
    <dgm:cxn modelId="{46646D30-B292-4C82-A993-B42A85C98C42}" type="presParOf" srcId="{19666910-BE7A-4DD2-A815-E7E265A1009C}" destId="{1A414F62-9754-4AC5-BCE0-5C5B71D1C82A}" srcOrd="0" destOrd="0" presId="urn:microsoft.com/office/officeart/2008/layout/HorizontalMultiLevelHierarchy"/>
    <dgm:cxn modelId="{F6046728-7880-4643-AD18-2C2EECD400B8}" type="presParOf" srcId="{19666910-BE7A-4DD2-A815-E7E265A1009C}" destId="{07877D76-259F-4A7A-ADA6-9F34AFD3CD4C}" srcOrd="1" destOrd="0" presId="urn:microsoft.com/office/officeart/2008/layout/HorizontalMultiLevelHierarchy"/>
    <dgm:cxn modelId="{4D77FF85-F890-4860-B892-DF2EC894B09E}" type="presParOf" srcId="{07877D76-259F-4A7A-ADA6-9F34AFD3CD4C}" destId="{7BB54EBE-BFFF-4D37-B070-4783E9907E43}" srcOrd="0" destOrd="0" presId="urn:microsoft.com/office/officeart/2008/layout/HorizontalMultiLevelHierarchy"/>
    <dgm:cxn modelId="{949027FE-1092-4A60-856B-5F3D22C2A0F1}" type="presParOf" srcId="{7BB54EBE-BFFF-4D37-B070-4783E9907E43}" destId="{C8B31AC4-575A-4A58-BA53-38233F786B8E}" srcOrd="0" destOrd="0" presId="urn:microsoft.com/office/officeart/2008/layout/HorizontalMultiLevelHierarchy"/>
    <dgm:cxn modelId="{9E26B910-271C-479D-A022-B6B5EAD20D29}" type="presParOf" srcId="{07877D76-259F-4A7A-ADA6-9F34AFD3CD4C}" destId="{E44DEFBD-052D-4A9C-BF69-E44B814FC169}" srcOrd="1" destOrd="0" presId="urn:microsoft.com/office/officeart/2008/layout/HorizontalMultiLevelHierarchy"/>
    <dgm:cxn modelId="{4EFC65A3-6E6C-4A04-A563-432DBBCE254A}" type="presParOf" srcId="{E44DEFBD-052D-4A9C-BF69-E44B814FC169}" destId="{12E75ED8-606B-4ADB-909A-BDC83AA01107}" srcOrd="0" destOrd="0" presId="urn:microsoft.com/office/officeart/2008/layout/HorizontalMultiLevelHierarchy"/>
    <dgm:cxn modelId="{5150BFED-884C-4E31-A584-9EE50F862AE9}" type="presParOf" srcId="{E44DEFBD-052D-4A9C-BF69-E44B814FC169}" destId="{2D5A6B5F-7B4A-4DC8-B769-843C3E011F16}" srcOrd="1" destOrd="0" presId="urn:microsoft.com/office/officeart/2008/layout/HorizontalMultiLevelHierarchy"/>
    <dgm:cxn modelId="{9410E4CC-7785-4C7D-AB8D-F45FC652FE04}" type="presParOf" srcId="{07877D76-259F-4A7A-ADA6-9F34AFD3CD4C}" destId="{7DE809C2-BCBA-4C7B-B2DE-B37CAFF2621F}" srcOrd="2" destOrd="0" presId="urn:microsoft.com/office/officeart/2008/layout/HorizontalMultiLevelHierarchy"/>
    <dgm:cxn modelId="{753F523D-7AE7-436B-9B43-E3EE2EE18532}" type="presParOf" srcId="{7DE809C2-BCBA-4C7B-B2DE-B37CAFF2621F}" destId="{BD525EFE-67C3-4B69-8844-AB87FC15C250}" srcOrd="0" destOrd="0" presId="urn:microsoft.com/office/officeart/2008/layout/HorizontalMultiLevelHierarchy"/>
    <dgm:cxn modelId="{3DD75B27-9A0D-4EDD-9AFE-BE4A012137E5}" type="presParOf" srcId="{07877D76-259F-4A7A-ADA6-9F34AFD3CD4C}" destId="{21851E1E-B2A6-4B71-9F36-09F03B5DE400}" srcOrd="3" destOrd="0" presId="urn:microsoft.com/office/officeart/2008/layout/HorizontalMultiLevelHierarchy"/>
    <dgm:cxn modelId="{F74BB78C-B118-40AC-956C-A726823426CE}" type="presParOf" srcId="{21851E1E-B2A6-4B71-9F36-09F03B5DE400}" destId="{E98E910C-4C76-41D7-ABFB-C9D59BD50A41}" srcOrd="0" destOrd="0" presId="urn:microsoft.com/office/officeart/2008/layout/HorizontalMultiLevelHierarchy"/>
    <dgm:cxn modelId="{E0B024A1-7FD8-454D-8286-C1548071BC3F}" type="presParOf" srcId="{21851E1E-B2A6-4B71-9F36-09F03B5DE400}" destId="{599B94E8-85EF-4F4A-A77C-C02159C291DC}" srcOrd="1" destOrd="0" presId="urn:microsoft.com/office/officeart/2008/layout/HorizontalMultiLevelHierarchy"/>
    <dgm:cxn modelId="{323C40C3-FB02-48E6-B172-7C2A7E542B87}" type="presParOf" srcId="{07877D76-259F-4A7A-ADA6-9F34AFD3CD4C}" destId="{28BF4BA7-A470-443C-88BD-C4ED123CE39C}" srcOrd="4" destOrd="0" presId="urn:microsoft.com/office/officeart/2008/layout/HorizontalMultiLevelHierarchy"/>
    <dgm:cxn modelId="{D31B7605-3C37-4A9B-886F-D41EFF7CDBEE}" type="presParOf" srcId="{28BF4BA7-A470-443C-88BD-C4ED123CE39C}" destId="{663EF790-679C-4BDC-A3ED-3882049D772E}" srcOrd="0" destOrd="0" presId="urn:microsoft.com/office/officeart/2008/layout/HorizontalMultiLevelHierarchy"/>
    <dgm:cxn modelId="{EF40A3C1-2D91-46F8-8A78-C807DC3EA177}" type="presParOf" srcId="{07877D76-259F-4A7A-ADA6-9F34AFD3CD4C}" destId="{55CC777C-D916-45B4-A19A-93FA173AFC5A}" srcOrd="5" destOrd="0" presId="urn:microsoft.com/office/officeart/2008/layout/HorizontalMultiLevelHierarchy"/>
    <dgm:cxn modelId="{83E5FD62-9576-4762-9C06-80AD101B6B9F}" type="presParOf" srcId="{55CC777C-D916-45B4-A19A-93FA173AFC5A}" destId="{0A5AD466-2588-4BF7-9A49-92CEB64C530D}" srcOrd="0" destOrd="0" presId="urn:microsoft.com/office/officeart/2008/layout/HorizontalMultiLevelHierarchy"/>
    <dgm:cxn modelId="{8DA47C74-46C2-4BB2-94CA-20CCCC18B2A6}" type="presParOf" srcId="{55CC777C-D916-45B4-A19A-93FA173AFC5A}" destId="{DFF5AA91-4541-459B-BF6B-F4D8D741B0BC}" srcOrd="1" destOrd="0" presId="urn:microsoft.com/office/officeart/2008/layout/HorizontalMultiLevelHierarchy"/>
    <dgm:cxn modelId="{F0EA17E2-5358-40CF-9D25-CEC121ADA7DE}" type="presParOf" srcId="{07877D76-259F-4A7A-ADA6-9F34AFD3CD4C}" destId="{3F960370-5FAC-435E-970B-008E0C0F053F}" srcOrd="6" destOrd="0" presId="urn:microsoft.com/office/officeart/2008/layout/HorizontalMultiLevelHierarchy"/>
    <dgm:cxn modelId="{4AD6E5C2-81EA-4EAC-A8FE-A84B3B25446D}" type="presParOf" srcId="{3F960370-5FAC-435E-970B-008E0C0F053F}" destId="{6CC0F77F-11EA-4522-BE88-027FABB5B6FE}" srcOrd="0" destOrd="0" presId="urn:microsoft.com/office/officeart/2008/layout/HorizontalMultiLevelHierarchy"/>
    <dgm:cxn modelId="{6C095962-1A0A-4664-A128-0A2718B85795}" type="presParOf" srcId="{07877D76-259F-4A7A-ADA6-9F34AFD3CD4C}" destId="{0FA9EAB6-57BB-49F4-A786-2E5FE80A064D}" srcOrd="7" destOrd="0" presId="urn:microsoft.com/office/officeart/2008/layout/HorizontalMultiLevelHierarchy"/>
    <dgm:cxn modelId="{6131952E-BB1A-48BD-8CAC-4B2D0C6079BA}" type="presParOf" srcId="{0FA9EAB6-57BB-49F4-A786-2E5FE80A064D}" destId="{F319A2B9-7EFA-4DEF-997D-6F3DDA3B53BB}" srcOrd="0" destOrd="0" presId="urn:microsoft.com/office/officeart/2008/layout/HorizontalMultiLevelHierarchy"/>
    <dgm:cxn modelId="{0B9C05D6-B914-485F-ACF0-59F206FF0FC6}" type="presParOf" srcId="{0FA9EAB6-57BB-49F4-A786-2E5FE80A064D}" destId="{0BE09C67-DE4B-4F2F-AB51-86A2C13D3A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60370-5FAC-435E-970B-008E0C0F053F}">
      <dsp:nvSpPr>
        <dsp:cNvPr id="0" name=""/>
        <dsp:cNvSpPr/>
      </dsp:nvSpPr>
      <dsp:spPr>
        <a:xfrm>
          <a:off x="2609252" y="2987643"/>
          <a:ext cx="744759" cy="2128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379" y="0"/>
              </a:lnTo>
              <a:lnTo>
                <a:pt x="372379" y="2128695"/>
              </a:lnTo>
              <a:lnTo>
                <a:pt x="744759" y="21286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925251" y="3995610"/>
        <a:ext cx="112760" cy="112760"/>
      </dsp:txXfrm>
    </dsp:sp>
    <dsp:sp modelId="{28BF4BA7-A470-443C-88BD-C4ED123CE39C}">
      <dsp:nvSpPr>
        <dsp:cNvPr id="0" name=""/>
        <dsp:cNvSpPr/>
      </dsp:nvSpPr>
      <dsp:spPr>
        <a:xfrm>
          <a:off x="2609252" y="2987643"/>
          <a:ext cx="744759" cy="709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2379" y="0"/>
              </a:lnTo>
              <a:lnTo>
                <a:pt x="372379" y="709565"/>
              </a:lnTo>
              <a:lnTo>
                <a:pt x="744759" y="70956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55915" y="3316709"/>
        <a:ext cx="51433" cy="51433"/>
      </dsp:txXfrm>
    </dsp:sp>
    <dsp:sp modelId="{7DE809C2-BCBA-4C7B-B2DE-B37CAFF2621F}">
      <dsp:nvSpPr>
        <dsp:cNvPr id="0" name=""/>
        <dsp:cNvSpPr/>
      </dsp:nvSpPr>
      <dsp:spPr>
        <a:xfrm>
          <a:off x="2609252" y="2278077"/>
          <a:ext cx="744759" cy="709565"/>
        </a:xfrm>
        <a:custGeom>
          <a:avLst/>
          <a:gdLst/>
          <a:ahLst/>
          <a:cxnLst/>
          <a:rect l="0" t="0" r="0" b="0"/>
          <a:pathLst>
            <a:path>
              <a:moveTo>
                <a:pt x="0" y="709565"/>
              </a:moveTo>
              <a:lnTo>
                <a:pt x="372379" y="709565"/>
              </a:lnTo>
              <a:lnTo>
                <a:pt x="372379" y="0"/>
              </a:lnTo>
              <a:lnTo>
                <a:pt x="744759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55915" y="2607143"/>
        <a:ext cx="51433" cy="51433"/>
      </dsp:txXfrm>
    </dsp:sp>
    <dsp:sp modelId="{7BB54EBE-BFFF-4D37-B070-4783E9907E43}">
      <dsp:nvSpPr>
        <dsp:cNvPr id="0" name=""/>
        <dsp:cNvSpPr/>
      </dsp:nvSpPr>
      <dsp:spPr>
        <a:xfrm>
          <a:off x="2609252" y="858947"/>
          <a:ext cx="744759" cy="2128695"/>
        </a:xfrm>
        <a:custGeom>
          <a:avLst/>
          <a:gdLst/>
          <a:ahLst/>
          <a:cxnLst/>
          <a:rect l="0" t="0" r="0" b="0"/>
          <a:pathLst>
            <a:path>
              <a:moveTo>
                <a:pt x="0" y="2128695"/>
              </a:moveTo>
              <a:lnTo>
                <a:pt x="372379" y="2128695"/>
              </a:lnTo>
              <a:lnTo>
                <a:pt x="372379" y="0"/>
              </a:lnTo>
              <a:lnTo>
                <a:pt x="744759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925251" y="1866914"/>
        <a:ext cx="112760" cy="112760"/>
      </dsp:txXfrm>
    </dsp:sp>
    <dsp:sp modelId="{1A414F62-9754-4AC5-BCE0-5C5B71D1C82A}">
      <dsp:nvSpPr>
        <dsp:cNvPr id="0" name=""/>
        <dsp:cNvSpPr/>
      </dsp:nvSpPr>
      <dsp:spPr>
        <a:xfrm rot="16200000">
          <a:off x="-926146" y="2439887"/>
          <a:ext cx="5975286" cy="1095511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Academic Excellence</a:t>
          </a:r>
          <a:endParaRPr lang="en-US" sz="5300" kern="1200" dirty="0"/>
        </a:p>
      </dsp:txBody>
      <dsp:txXfrm>
        <a:off x="-926146" y="2439887"/>
        <a:ext cx="5975286" cy="1095511"/>
      </dsp:txXfrm>
    </dsp:sp>
    <dsp:sp modelId="{12E75ED8-606B-4ADB-909A-BDC83AA01107}">
      <dsp:nvSpPr>
        <dsp:cNvPr id="0" name=""/>
        <dsp:cNvSpPr/>
      </dsp:nvSpPr>
      <dsp:spPr>
        <a:xfrm>
          <a:off x="3354011" y="291295"/>
          <a:ext cx="3723798" cy="113530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Student &amp; Academic Life</a:t>
          </a:r>
          <a:endParaRPr lang="en-US" sz="2800" kern="1200" dirty="0"/>
        </a:p>
      </dsp:txBody>
      <dsp:txXfrm>
        <a:off x="3354011" y="291295"/>
        <a:ext cx="3723798" cy="1135304"/>
      </dsp:txXfrm>
    </dsp:sp>
    <dsp:sp modelId="{E98E910C-4C76-41D7-ABFB-C9D59BD50A41}">
      <dsp:nvSpPr>
        <dsp:cNvPr id="0" name=""/>
        <dsp:cNvSpPr/>
      </dsp:nvSpPr>
      <dsp:spPr>
        <a:xfrm>
          <a:off x="3354011" y="1710425"/>
          <a:ext cx="3723798" cy="113530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Enrollment Management</a:t>
          </a:r>
          <a:endParaRPr lang="en-US" sz="2800" kern="1200" dirty="0"/>
        </a:p>
      </dsp:txBody>
      <dsp:txXfrm>
        <a:off x="3354011" y="1710425"/>
        <a:ext cx="3723798" cy="1135304"/>
      </dsp:txXfrm>
    </dsp:sp>
    <dsp:sp modelId="{0A5AD466-2588-4BF7-9A49-92CEB64C530D}">
      <dsp:nvSpPr>
        <dsp:cNvPr id="0" name=""/>
        <dsp:cNvSpPr/>
      </dsp:nvSpPr>
      <dsp:spPr>
        <a:xfrm>
          <a:off x="3354011" y="3129556"/>
          <a:ext cx="3723798" cy="113530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UK International Center</a:t>
          </a:r>
          <a:endParaRPr lang="en-US" sz="2800" kern="1200" dirty="0"/>
        </a:p>
      </dsp:txBody>
      <dsp:txXfrm>
        <a:off x="3354011" y="3129556"/>
        <a:ext cx="3723798" cy="1135304"/>
      </dsp:txXfrm>
    </dsp:sp>
    <dsp:sp modelId="{F319A2B9-7EFA-4DEF-997D-6F3DDA3B53BB}">
      <dsp:nvSpPr>
        <dsp:cNvPr id="0" name=""/>
        <dsp:cNvSpPr/>
      </dsp:nvSpPr>
      <dsp:spPr>
        <a:xfrm>
          <a:off x="3354011" y="4548686"/>
          <a:ext cx="3723798" cy="113530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Center for Enhancement of Learning and Teaching</a:t>
          </a:r>
        </a:p>
      </dsp:txBody>
      <dsp:txXfrm>
        <a:off x="3354011" y="4548686"/>
        <a:ext cx="3723798" cy="1135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3E1A49-D70B-45C9-87FD-179B60B83EB4}" type="datetimeFigureOut">
              <a:rPr lang="en-US" smtClean="0"/>
              <a:t>8/15/17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A758E4-6C8F-4AC7-A1AA-22DDBA9AB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7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758E4-6C8F-4AC7-A1AA-22DDBA9AB6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956" y="1551815"/>
            <a:ext cx="8364817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6946"/>
            <a:ext cx="64008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6" y="274638"/>
            <a:ext cx="8341213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86" y="1600200"/>
            <a:ext cx="8341213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3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63" y="274638"/>
            <a:ext cx="6734236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8508" y="1600200"/>
            <a:ext cx="31998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184" y="1600200"/>
            <a:ext cx="32006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5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896" y="274638"/>
            <a:ext cx="6956903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2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896" y="283278"/>
            <a:ext cx="6956903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884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884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2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2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52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63" y="274638"/>
            <a:ext cx="6734236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1200" y="1535113"/>
            <a:ext cx="3192799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1200" y="2174875"/>
            <a:ext cx="31927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184" y="1535113"/>
            <a:ext cx="3200616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184" y="2174875"/>
            <a:ext cx="32006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956" y="1551815"/>
            <a:ext cx="8364817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6946"/>
            <a:ext cx="64008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54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7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596" y="274638"/>
            <a:ext cx="6964203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4A4D4D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7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596" y="274638"/>
            <a:ext cx="6964203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FFFFFF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rgbClr val="FFFFFF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97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4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7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bg1"/>
                </a:solidFill>
                <a:latin typeface="Avenir Next Regular"/>
                <a:cs typeface="Avenir Next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7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004" y="274638"/>
            <a:ext cx="6768796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8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02" y="274638"/>
            <a:ext cx="8228898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02" y="274638"/>
            <a:ext cx="8228898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8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606" y="274638"/>
            <a:ext cx="7037194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84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606" y="274638"/>
            <a:ext cx="7037194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956" y="1551815"/>
            <a:ext cx="8364817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6946"/>
            <a:ext cx="6400800" cy="11063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54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02" y="274638"/>
            <a:ext cx="8228898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84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02" y="274638"/>
            <a:ext cx="8228898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78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631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631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63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631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63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631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356" y="277132"/>
            <a:ext cx="239303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020" y="273050"/>
            <a:ext cx="4107780" cy="62155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1356" y="1439182"/>
            <a:ext cx="2393033" cy="504945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67" y="274638"/>
            <a:ext cx="6820632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66" y="1600200"/>
            <a:ext cx="682063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4612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4322"/>
            <a:ext cx="3008313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7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4322"/>
            <a:ext cx="3008313" cy="3391840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537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7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4322"/>
            <a:ext cx="3008313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537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7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4322"/>
            <a:ext cx="3008313" cy="3391840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537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6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7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4322"/>
            <a:ext cx="3008313" cy="33918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540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227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4322"/>
            <a:ext cx="3008313" cy="3391840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537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ndard-Slide-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4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34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3488" y="5367338"/>
            <a:ext cx="54864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22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22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6" y="274638"/>
            <a:ext cx="8341213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86" y="1600200"/>
            <a:ext cx="83412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81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22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22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7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6" y="274638"/>
            <a:ext cx="8341213" cy="1143000"/>
          </a:xfrm>
        </p:spPr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86" y="1600200"/>
            <a:ext cx="8341213" cy="45259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67" y="274638"/>
            <a:ext cx="6820632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308" y="1600200"/>
            <a:ext cx="8358492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3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ndard-Slide-1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67" y="274638"/>
            <a:ext cx="6820632" cy="1143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308" y="1600200"/>
            <a:ext cx="8358492" cy="452596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5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ndard-Slide-1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86" y="274638"/>
            <a:ext cx="8341213" cy="11430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86" y="1600200"/>
            <a:ext cx="83412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3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50" Type="http://schemas.openxmlformats.org/officeDocument/2006/relationships/slideLayout" Target="../slideLayouts/slideLayout50.xml"/><Relationship Id="rId51" Type="http://schemas.openxmlformats.org/officeDocument/2006/relationships/slideLayout" Target="../slideLayouts/slideLayout51.xml"/><Relationship Id="rId52" Type="http://schemas.openxmlformats.org/officeDocument/2006/relationships/slideLayout" Target="../slideLayouts/slideLayout52.xml"/><Relationship Id="rId53" Type="http://schemas.openxmlformats.org/officeDocument/2006/relationships/theme" Target="../theme/theme1.xml"/><Relationship Id="rId40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41.xml"/><Relationship Id="rId42" Type="http://schemas.openxmlformats.org/officeDocument/2006/relationships/slideLayout" Target="../slideLayouts/slideLayout42.xml"/><Relationship Id="rId43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44.xml"/><Relationship Id="rId45" Type="http://schemas.openxmlformats.org/officeDocument/2006/relationships/slideLayout" Target="../slideLayouts/slideLayout45.xml"/><Relationship Id="rId46" Type="http://schemas.openxmlformats.org/officeDocument/2006/relationships/slideLayout" Target="../slideLayouts/slideLayout46.xml"/><Relationship Id="rId47" Type="http://schemas.openxmlformats.org/officeDocument/2006/relationships/slideLayout" Target="../slideLayouts/slideLayout47.xml"/><Relationship Id="rId48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4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slideLayout" Target="../slideLayouts/slideLayout36.xml"/><Relationship Id="rId37" Type="http://schemas.openxmlformats.org/officeDocument/2006/relationships/slideLayout" Target="../slideLayouts/slideLayout37.xml"/><Relationship Id="rId38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62" r:id="rId4"/>
    <p:sldLayoutId id="2147483671" r:id="rId5"/>
    <p:sldLayoutId id="2147483672" r:id="rId6"/>
    <p:sldLayoutId id="2147483674" r:id="rId7"/>
    <p:sldLayoutId id="2147483673" r:id="rId8"/>
    <p:sldLayoutId id="2147483675" r:id="rId9"/>
    <p:sldLayoutId id="2147483676" r:id="rId10"/>
    <p:sldLayoutId id="2147483663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64" r:id="rId18"/>
    <p:sldLayoutId id="2147483683" r:id="rId19"/>
    <p:sldLayoutId id="2147483684" r:id="rId20"/>
    <p:sldLayoutId id="2147483685" r:id="rId21"/>
    <p:sldLayoutId id="2147483686" r:id="rId22"/>
    <p:sldLayoutId id="2147483687" r:id="rId23"/>
    <p:sldLayoutId id="2147483688" r:id="rId24"/>
    <p:sldLayoutId id="2147483694" r:id="rId25"/>
    <p:sldLayoutId id="2147483665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66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5" r:id="rId39"/>
    <p:sldLayoutId id="2147483667" r:id="rId40"/>
    <p:sldLayoutId id="2147483701" r:id="rId41"/>
    <p:sldLayoutId id="2147483702" r:id="rId42"/>
    <p:sldLayoutId id="2147483703" r:id="rId43"/>
    <p:sldLayoutId id="2147483706" r:id="rId44"/>
    <p:sldLayoutId id="2147483704" r:id="rId45"/>
    <p:sldLayoutId id="2147483668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venir Next Regular"/>
          <a:ea typeface="+mj-ea"/>
          <a:cs typeface="Avenir Next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ercury Display"/>
          <a:ea typeface="+mn-ea"/>
          <a:cs typeface="Mercury Displa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ercury Display"/>
          <a:ea typeface="+mn-ea"/>
          <a:cs typeface="Mercury Displa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ercury Display"/>
          <a:ea typeface="+mn-ea"/>
          <a:cs typeface="Mercury Displa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ercury Display"/>
          <a:ea typeface="+mn-ea"/>
          <a:cs typeface="Mercury Displa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ercury Display"/>
          <a:ea typeface="+mn-ea"/>
          <a:cs typeface="Mercury Displa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uky.edu/concer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955" y="685800"/>
            <a:ext cx="8364817" cy="449579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&amp; Academic Life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Greg Heileman</a:t>
            </a: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2700" b="0" i="1" dirty="0" smtClean="0"/>
              <a:t>Associate Provost </a:t>
            </a:r>
            <a:br>
              <a:rPr lang="en-US" sz="2700" b="0" i="1" dirty="0" smtClean="0"/>
            </a:br>
            <a:r>
              <a:rPr lang="en-US" sz="2700" b="0" i="1" dirty="0" smtClean="0"/>
              <a:t>Professor, Dept. of Electrical &amp; Computer Engineering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New Faculty Orientation</a:t>
            </a:r>
            <a:br>
              <a:rPr lang="en-US" sz="3100" dirty="0" smtClean="0"/>
            </a:br>
            <a:r>
              <a:rPr lang="en-US" sz="3100" b="0" dirty="0" smtClean="0"/>
              <a:t>August 16, 2017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/>
              <a:t/>
            </a:r>
            <a:br>
              <a:rPr lang="en-US" sz="2800" i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9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58202605"/>
              </p:ext>
            </p:extLst>
          </p:nvPr>
        </p:nvGraphicFramePr>
        <p:xfrm>
          <a:off x="352425" y="274638"/>
          <a:ext cx="8591550" cy="5975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027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&amp; Academic Life (SAL)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0680" y="1749625"/>
            <a:ext cx="682063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focal point for UK’s efforts to align student life with academic success.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Student/academic affairs realignment.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Responsible for </a:t>
            </a:r>
            <a:r>
              <a:rPr lang="en-US" dirty="0"/>
              <a:t>u</a:t>
            </a:r>
            <a:r>
              <a:rPr lang="en-US" dirty="0" smtClean="0"/>
              <a:t>niversity-wide initiatives/programs aimed at enhancing student success.</a:t>
            </a:r>
          </a:p>
        </p:txBody>
      </p:sp>
    </p:spTree>
    <p:extLst>
      <p:ext uri="{BB962C8B-B14F-4D97-AF65-F5344CB8AC3E}">
        <p14:creationId xmlns:p14="http://schemas.microsoft.com/office/powerpoint/2010/main" val="56550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e867b.medialib.glogster.com/media/e2/e2c27c68c0e58b6f0413760c09ce141b3b527869f5c514a67baf9d0f71747a23/pillars-6-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720" y="1885182"/>
            <a:ext cx="26860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e867b.medialib.glogster.com/media/e2/e2c27c68c0e58b6f0413760c09ce141b3b527869f5c514a67baf9d0f71747a23/pillars-6-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85" y="1910055"/>
            <a:ext cx="26860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e867b.medialib.glogster.com/media/e2/e2c27c68c0e58b6f0413760c09ce141b3b527869f5c514a67baf9d0f71747a23/pillars-6-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247" y="1905278"/>
            <a:ext cx="26860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e867b.medialib.glogster.com/media/e2/e2c27c68c0e58b6f0413760c09ce141b3b527869f5c514a67baf9d0f71747a23/pillars-6-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66" y="1895230"/>
            <a:ext cx="26860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1553" y="4905019"/>
            <a:ext cx="1889091" cy="6517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03038" y="4889700"/>
            <a:ext cx="1889091" cy="6517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37356" y="4905018"/>
            <a:ext cx="1889091" cy="6517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28663" y="4905019"/>
            <a:ext cx="1889091" cy="65171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507" y="4903918"/>
            <a:ext cx="204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venir Next Regular"/>
                <a:cs typeface="Avenir Next Regular"/>
              </a:rPr>
              <a:t>Academic Success</a:t>
            </a:r>
            <a:endParaRPr lang="en-US" b="1" dirty="0">
              <a:latin typeface="Avenir Next Regular"/>
              <a:cs typeface="Avenir Next Regula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2735" y="4890996"/>
            <a:ext cx="2026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venir Next Regular"/>
                <a:cs typeface="Avenir Next Regular"/>
              </a:rPr>
              <a:t>Financial Stability</a:t>
            </a:r>
            <a:endParaRPr lang="en-US" b="1" dirty="0">
              <a:latin typeface="Avenir Next Regular"/>
              <a:cs typeface="Avenir Next Regula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44116" y="4899748"/>
            <a:ext cx="1882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venir Next Regular"/>
                <a:cs typeface="Avenir Next Regular"/>
              </a:rPr>
              <a:t>Belonging and Engagement</a:t>
            </a:r>
            <a:endParaRPr lang="en-US" b="1" dirty="0">
              <a:latin typeface="Avenir Next Regular"/>
              <a:cs typeface="Avenir Next Regula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3038" y="5030372"/>
            <a:ext cx="1889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venir Next Regular"/>
                <a:cs typeface="Avenir Next Regular"/>
              </a:rPr>
              <a:t>Wellness</a:t>
            </a:r>
            <a:endParaRPr lang="en-US" b="1" dirty="0">
              <a:latin typeface="Avenir Next Regular"/>
              <a:cs typeface="Avenir Next Regular"/>
            </a:endParaRPr>
          </a:p>
        </p:txBody>
      </p:sp>
      <p:sp>
        <p:nvSpPr>
          <p:cNvPr id="19" name="Bevel 18"/>
          <p:cNvSpPr/>
          <p:nvPr/>
        </p:nvSpPr>
        <p:spPr>
          <a:xfrm>
            <a:off x="447148" y="623000"/>
            <a:ext cx="8269794" cy="1181790"/>
          </a:xfrm>
          <a:prstGeom prst="bevel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3022" y="828540"/>
            <a:ext cx="7767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venir Next Regular"/>
                <a:cs typeface="Avenir Next Regular"/>
              </a:rPr>
              <a:t>Student Success</a:t>
            </a:r>
            <a:endParaRPr lang="en-US" sz="4000" b="1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8530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778" y="87856"/>
            <a:ext cx="6820632" cy="1143000"/>
          </a:xfrm>
        </p:spPr>
        <p:txBody>
          <a:bodyPr/>
          <a:lstStyle/>
          <a:p>
            <a:r>
              <a:rPr lang="en-US" dirty="0" smtClean="0"/>
              <a:t>SAL</a:t>
            </a:r>
            <a:r>
              <a:rPr lang="en-US" dirty="0"/>
              <a:t> </a:t>
            </a:r>
            <a:r>
              <a:rPr lang="en-US" dirty="0" smtClean="0"/>
              <a:t>Offices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66" y="1394844"/>
            <a:ext cx="717822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Dean of Students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Nick </a:t>
            </a:r>
            <a:r>
              <a:rPr lang="en-US" sz="2800" i="1" dirty="0" err="1" smtClean="0"/>
              <a:t>Kehrwald</a:t>
            </a:r>
            <a:r>
              <a:rPr lang="en-US" sz="2800" i="1" dirty="0" smtClean="0"/>
              <a:t>, Interim Dean of Students</a:t>
            </a:r>
          </a:p>
          <a:p>
            <a:pPr lvl="1"/>
            <a:r>
              <a:rPr lang="en-US" dirty="0" smtClean="0"/>
              <a:t>Student Conduct</a:t>
            </a:r>
          </a:p>
          <a:p>
            <a:pPr lvl="1"/>
            <a:r>
              <a:rPr lang="en-US" dirty="0" smtClean="0"/>
              <a:t>Community of </a:t>
            </a:r>
            <a:r>
              <a:rPr lang="en-US" dirty="0" smtClean="0"/>
              <a:t>Concern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www.uky.edu/concern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Fraternity &amp; Sorority Life</a:t>
            </a:r>
          </a:p>
          <a:p>
            <a:pPr lvl="1"/>
            <a:r>
              <a:rPr lang="en-US" dirty="0" smtClean="0"/>
              <a:t>Student Organization &amp; Activities</a:t>
            </a:r>
          </a:p>
          <a:p>
            <a:pPr lvl="1"/>
            <a:r>
              <a:rPr lang="en-US" dirty="0" smtClean="0"/>
              <a:t>Residence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0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778" y="87856"/>
            <a:ext cx="6820632" cy="1143000"/>
          </a:xfrm>
        </p:spPr>
        <p:txBody>
          <a:bodyPr/>
          <a:lstStyle/>
          <a:p>
            <a:r>
              <a:rPr lang="en-US" dirty="0" smtClean="0"/>
              <a:t>SAL</a:t>
            </a:r>
            <a:r>
              <a:rPr lang="en-US" dirty="0"/>
              <a:t> </a:t>
            </a:r>
            <a:r>
              <a:rPr lang="en-US" dirty="0" smtClean="0"/>
              <a:t>Offices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66" y="1394844"/>
            <a:ext cx="717822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Health &amp; Wellness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Andrew Smith, Assistant Provost</a:t>
            </a:r>
          </a:p>
          <a:p>
            <a:pPr lvl="1"/>
            <a:r>
              <a:rPr lang="en-US" dirty="0" smtClean="0"/>
              <a:t>Counseling Center</a:t>
            </a:r>
          </a:p>
          <a:p>
            <a:pPr lvl="1"/>
            <a:r>
              <a:rPr lang="en-US" dirty="0" smtClean="0"/>
              <a:t>VIP Center</a:t>
            </a:r>
          </a:p>
          <a:p>
            <a:pPr lvl="1"/>
            <a:r>
              <a:rPr lang="en-US" dirty="0" smtClean="0"/>
              <a:t>Disability Resource Center</a:t>
            </a:r>
          </a:p>
          <a:p>
            <a:pPr lvl="1"/>
            <a:r>
              <a:rPr lang="en-US" dirty="0" smtClean="0"/>
              <a:t>Campus Recreation and Wellness</a:t>
            </a:r>
          </a:p>
          <a:p>
            <a:pPr lvl="1"/>
            <a:r>
              <a:rPr lang="en-US" dirty="0" smtClean="0"/>
              <a:t>Financial Wellness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778" y="87856"/>
            <a:ext cx="6820632" cy="1143000"/>
          </a:xfrm>
        </p:spPr>
        <p:txBody>
          <a:bodyPr/>
          <a:lstStyle/>
          <a:p>
            <a:r>
              <a:rPr lang="en-US" dirty="0" smtClean="0"/>
              <a:t>SAL</a:t>
            </a:r>
            <a:r>
              <a:rPr lang="en-US" dirty="0"/>
              <a:t> </a:t>
            </a:r>
            <a:r>
              <a:rPr lang="en-US" dirty="0" smtClean="0"/>
              <a:t>Offices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66" y="1394844"/>
            <a:ext cx="717822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Student &amp; Academic Support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Adrienne McMahan, Assistant Provost</a:t>
            </a:r>
          </a:p>
          <a:p>
            <a:pPr lvl="1"/>
            <a:r>
              <a:rPr lang="en-US" dirty="0" smtClean="0"/>
              <a:t>Career Services</a:t>
            </a:r>
          </a:p>
          <a:p>
            <a:pPr lvl="1"/>
            <a:r>
              <a:rPr lang="en-US" dirty="0" smtClean="0"/>
              <a:t>Advising</a:t>
            </a:r>
          </a:p>
          <a:p>
            <a:pPr lvl="1"/>
            <a:r>
              <a:rPr lang="en-US" dirty="0" smtClean="0"/>
              <a:t>First Year and Family Programs</a:t>
            </a:r>
          </a:p>
          <a:p>
            <a:pPr lvl="1"/>
            <a:r>
              <a:rPr lang="en-US" dirty="0" smtClean="0"/>
              <a:t>First Gen. Student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2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778" y="87856"/>
            <a:ext cx="6820632" cy="1143000"/>
          </a:xfrm>
        </p:spPr>
        <p:txBody>
          <a:bodyPr/>
          <a:lstStyle/>
          <a:p>
            <a:r>
              <a:rPr lang="en-US" dirty="0" smtClean="0"/>
              <a:t>SAL</a:t>
            </a:r>
            <a:r>
              <a:rPr lang="en-US" dirty="0"/>
              <a:t> </a:t>
            </a:r>
            <a:r>
              <a:rPr lang="en-US" dirty="0" smtClean="0"/>
              <a:t>Offices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66" y="1394844"/>
            <a:ext cx="717822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Academic Enrichment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sz="2800" i="1" dirty="0" smtClean="0"/>
              <a:t>Phil Kraemer, Assistant Provost</a:t>
            </a:r>
          </a:p>
          <a:p>
            <a:pPr lvl="1"/>
            <a:r>
              <a:rPr lang="en-US" dirty="0" err="1" smtClean="0"/>
              <a:t>Chellgren</a:t>
            </a:r>
            <a:r>
              <a:rPr lang="en-US" dirty="0" smtClean="0"/>
              <a:t> Center</a:t>
            </a:r>
          </a:p>
          <a:p>
            <a:pPr lvl="1"/>
            <a:r>
              <a:rPr lang="en-US" dirty="0" smtClean="0"/>
              <a:t>Gaines Center</a:t>
            </a:r>
          </a:p>
          <a:p>
            <a:pPr lvl="1"/>
            <a:r>
              <a:rPr lang="en-US" dirty="0" smtClean="0"/>
              <a:t>Service Learning</a:t>
            </a:r>
          </a:p>
          <a:p>
            <a:pPr lvl="1"/>
            <a:r>
              <a:rPr lang="en-US" dirty="0" smtClean="0"/>
              <a:t>UK101</a:t>
            </a:r>
          </a:p>
          <a:p>
            <a:pPr lvl="1"/>
            <a:r>
              <a:rPr lang="en-US" dirty="0" smtClean="0"/>
              <a:t>Leadership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4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364222" y="2092162"/>
            <a:ext cx="717822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Greg Heileman</a:t>
            </a:r>
            <a:r>
              <a:rPr lang="en-US" sz="2800" b="1" dirty="0" smtClean="0"/>
              <a:t>, </a:t>
            </a:r>
            <a:r>
              <a:rPr lang="en-US" sz="2800" i="1" dirty="0" smtClean="0"/>
              <a:t>Associate Provost</a:t>
            </a:r>
          </a:p>
          <a:p>
            <a:pPr marL="0" indent="0">
              <a:buNone/>
            </a:pPr>
            <a:r>
              <a:rPr lang="en-US" sz="2800" dirty="0" smtClean="0"/>
              <a:t>         </a:t>
            </a:r>
            <a:r>
              <a:rPr lang="en-US" sz="2800" dirty="0" err="1" smtClean="0"/>
              <a:t>greg.heileman@uky.edu</a:t>
            </a:r>
            <a:endParaRPr lang="en-US" sz="2800" dirty="0" smtClean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dirty="0" smtClean="0"/>
              <a:t>Jim </a:t>
            </a:r>
            <a:r>
              <a:rPr lang="en-US" sz="2800" dirty="0" err="1" smtClean="0"/>
              <a:t>Wims</a:t>
            </a:r>
            <a:r>
              <a:rPr lang="en-US" sz="2800" b="1" dirty="0" smtClean="0"/>
              <a:t>, </a:t>
            </a:r>
            <a:r>
              <a:rPr lang="en-US" sz="2800" i="1" dirty="0"/>
              <a:t>S</a:t>
            </a:r>
            <a:r>
              <a:rPr lang="en-US" sz="2800" i="1" dirty="0" smtClean="0"/>
              <a:t>enior Assistant Provost</a:t>
            </a:r>
          </a:p>
          <a:p>
            <a:pPr marL="0" indent="0">
              <a:buNone/>
            </a:pPr>
            <a:r>
              <a:rPr lang="en-US" sz="2800" dirty="0" smtClean="0"/>
              <a:t>            </a:t>
            </a:r>
            <a:r>
              <a:rPr lang="en-US" sz="2800" dirty="0" err="1" smtClean="0"/>
              <a:t>jim.wims@uky.edu</a:t>
            </a:r>
            <a:endParaRPr lang="en-US" sz="2800" dirty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5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K Primary Gray Standard">
  <a:themeElements>
    <a:clrScheme name="UK Primary Palette">
      <a:dk1>
        <a:sysClr val="windowText" lastClr="000000"/>
      </a:dk1>
      <a:lt1>
        <a:sysClr val="window" lastClr="FFFFFF"/>
      </a:lt1>
      <a:dk2>
        <a:srgbClr val="0C377B"/>
      </a:dk2>
      <a:lt2>
        <a:srgbClr val="EEECE1"/>
      </a:lt2>
      <a:accent1>
        <a:srgbClr val="007CB7"/>
      </a:accent1>
      <a:accent2>
        <a:srgbClr val="162355"/>
      </a:accent2>
      <a:accent3>
        <a:srgbClr val="B8BAB3"/>
      </a:accent3>
      <a:accent4>
        <a:srgbClr val="4A4D4D"/>
      </a:accent4>
      <a:accent5>
        <a:srgbClr val="007CB7"/>
      </a:accent5>
      <a:accent6>
        <a:srgbClr val="0C377B"/>
      </a:accent6>
      <a:hlink>
        <a:srgbClr val="0C377B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 PPT Blue Standard</Template>
  <TotalTime>7825</TotalTime>
  <Words>178</Words>
  <Application>Microsoft Macintosh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UK Primary Gray Standard</vt:lpstr>
      <vt:lpstr>  Student &amp; Academic Life  Greg Heileman Associate Provost  Professor, Dept. of Electrical &amp; Computer Engineering   New Faculty Orientation August 16, 2017    </vt:lpstr>
      <vt:lpstr>PowerPoint Presentation</vt:lpstr>
      <vt:lpstr>Student &amp; Academic Life (SAL)</vt:lpstr>
      <vt:lpstr>PowerPoint Presentation</vt:lpstr>
      <vt:lpstr>SAL Offices</vt:lpstr>
      <vt:lpstr>SAL Offices</vt:lpstr>
      <vt:lpstr>SAL Offices</vt:lpstr>
      <vt:lpstr>SAL Offices</vt:lpstr>
      <vt:lpstr>Questions/Comments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2016-2017  Strategic Communications Plan  2015-2016  Report</dc:title>
  <dc:creator>Hoover, Blair E</dc:creator>
  <cp:lastModifiedBy>Greg Heileman</cp:lastModifiedBy>
  <cp:revision>73</cp:revision>
  <cp:lastPrinted>2016-07-14T14:57:59Z</cp:lastPrinted>
  <dcterms:created xsi:type="dcterms:W3CDTF">2016-05-23T14:34:06Z</dcterms:created>
  <dcterms:modified xsi:type="dcterms:W3CDTF">2017-08-15T16:08:38Z</dcterms:modified>
</cp:coreProperties>
</file>