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3FAD1-5D66-4881-A26D-AA782BFFC2E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C3BF-EFB0-4A78-A359-8377E1FA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758E4-6C8F-4AC7-A1AA-22DDBA9AB6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85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7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6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418" y="274638"/>
            <a:ext cx="897898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8011" y="1600201"/>
            <a:ext cx="426646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4912" y="1600201"/>
            <a:ext cx="42674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4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529" y="274638"/>
            <a:ext cx="927587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1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529" y="283278"/>
            <a:ext cx="9275871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884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884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78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5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418" y="274638"/>
            <a:ext cx="897898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4934" y="1535113"/>
            <a:ext cx="425706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934" y="2174875"/>
            <a:ext cx="4257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4912" y="1535113"/>
            <a:ext cx="42674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4912" y="2174875"/>
            <a:ext cx="42674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63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6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45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53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95" y="274638"/>
            <a:ext cx="928560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95" y="274638"/>
            <a:ext cx="928560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0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07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0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339" y="274638"/>
            <a:ext cx="9025061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23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5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68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475" y="274638"/>
            <a:ext cx="9382925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7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475" y="274638"/>
            <a:ext cx="9382925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609" y="1551816"/>
            <a:ext cx="1115308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6946"/>
            <a:ext cx="85344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03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8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36" y="274638"/>
            <a:ext cx="1097186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57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72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69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80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83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44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163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215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142" y="277132"/>
            <a:ext cx="319071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5360" y="273050"/>
            <a:ext cx="5477040" cy="62155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5142" y="1439182"/>
            <a:ext cx="3190711" cy="504945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4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8222" y="1600201"/>
            <a:ext cx="909417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01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24612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162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2812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7483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5764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8170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7227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34322"/>
            <a:ext cx="4011084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1922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3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113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13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2735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504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1364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2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58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5888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406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95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9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4" y="1600201"/>
            <a:ext cx="11144656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274638"/>
            <a:ext cx="9094176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4" y="1600201"/>
            <a:ext cx="11144656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782" y="274638"/>
            <a:ext cx="11121617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782" y="1600201"/>
            <a:ext cx="1112161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2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ercury Display"/>
          <a:ea typeface="+mn-ea"/>
          <a:cs typeface="Mercury Displa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ercury Display"/>
          <a:ea typeface="+mn-ea"/>
          <a:cs typeface="Mercury Displa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cury Display"/>
          <a:ea typeface="+mn-ea"/>
          <a:cs typeface="Mercury Displa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ky.edu/studentconduct/" TargetMode="External"/><Relationship Id="rId3" Type="http://schemas.openxmlformats.org/officeDocument/2006/relationships/hyperlink" Target="http://www.uky.edu/concern/" TargetMode="External"/><Relationship Id="rId7" Type="http://schemas.openxmlformats.org/officeDocument/2006/relationships/hyperlink" Target="http://www.uky.edu/studentconduct/code-student-condu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tudentconduct@uky.edu" TargetMode="External"/><Relationship Id="rId5" Type="http://schemas.openxmlformats.org/officeDocument/2006/relationships/hyperlink" Target="https://uky.az1.qualtrics.com/jfe/form/SV_diIvDwzw2TFUYpD" TargetMode="External"/><Relationship Id="rId4" Type="http://schemas.openxmlformats.org/officeDocument/2006/relationships/hyperlink" Target="http://www.uky.edu/concern/sites/www.uky.edu.concern/files/FacultyGuide8.16.1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kygreek@gmail.com" TargetMode="External"/><Relationship Id="rId2" Type="http://schemas.openxmlformats.org/officeDocument/2006/relationships/hyperlink" Target="mailto:getinvolveduky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23" y="0"/>
            <a:ext cx="9094176" cy="1143000"/>
          </a:xfrm>
        </p:spPr>
        <p:txBody>
          <a:bodyPr/>
          <a:lstStyle/>
          <a:p>
            <a:r>
              <a:rPr lang="en-US" dirty="0" smtClean="0"/>
              <a:t>Dean of Students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29138" y="932793"/>
            <a:ext cx="8953261" cy="60513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100" b="1" dirty="0"/>
              <a:t>Community of Concern</a:t>
            </a:r>
            <a:endParaRPr lang="en-US" sz="2100" dirty="0"/>
          </a:p>
          <a:p>
            <a:pPr lvl="1"/>
            <a:r>
              <a:rPr lang="en-US" sz="2100" dirty="0"/>
              <a:t>Office that addresses concerning behavior (e.g. change in mood/appearance; emotional incongruence; suicidal thoughts). </a:t>
            </a:r>
          </a:p>
          <a:p>
            <a:pPr lvl="1"/>
            <a:r>
              <a:rPr lang="en-US" sz="2100" dirty="0"/>
              <a:t>Behavioral concerns can be reported at: </a:t>
            </a:r>
            <a:r>
              <a:rPr lang="en-US" sz="2100" dirty="0">
                <a:hlinkClick r:id="rId3"/>
              </a:rPr>
              <a:t>www.uky.edu/concern/</a:t>
            </a:r>
            <a:r>
              <a:rPr lang="en-US" sz="2100" dirty="0"/>
              <a:t> </a:t>
            </a:r>
          </a:p>
          <a:p>
            <a:pPr lvl="1"/>
            <a:r>
              <a:rPr lang="en-US" sz="2100" dirty="0"/>
              <a:t>For more information, please go to the website </a:t>
            </a:r>
          </a:p>
          <a:p>
            <a:pPr lvl="1"/>
            <a:endParaRPr lang="en-US" sz="1300" dirty="0"/>
          </a:p>
          <a:p>
            <a:pPr lvl="0"/>
            <a:r>
              <a:rPr lang="en-US" sz="2100" b="1" dirty="0"/>
              <a:t>Office of Student Conduct / Community of Concern</a:t>
            </a:r>
            <a:endParaRPr lang="en-US" sz="2100" dirty="0"/>
          </a:p>
          <a:p>
            <a:pPr lvl="1"/>
            <a:r>
              <a:rPr lang="en-US" sz="2100" dirty="0"/>
              <a:t>Can assist faculty and departments address distressing or disruptive </a:t>
            </a:r>
            <a:r>
              <a:rPr lang="en-US" sz="2100" dirty="0" smtClean="0"/>
              <a:t>behavior. </a:t>
            </a:r>
          </a:p>
          <a:p>
            <a:pPr lvl="1"/>
            <a:r>
              <a:rPr lang="en-US" sz="2100" dirty="0" smtClean="0"/>
              <a:t>Proactive </a:t>
            </a:r>
            <a:r>
              <a:rPr lang="en-US" sz="2100" dirty="0"/>
              <a:t>guide for preparing your syllabus around classroom behavioral / classroom management: </a:t>
            </a:r>
            <a:r>
              <a:rPr lang="en-US" sz="2100" dirty="0">
                <a:hlinkClick r:id="rId4"/>
              </a:rPr>
              <a:t>http://www.uky.edu/concern/sites/www.uky.edu.concern/files/FacultyGuide8.16.16.pdf</a:t>
            </a:r>
            <a:r>
              <a:rPr lang="en-US" sz="2100" dirty="0"/>
              <a:t> </a:t>
            </a:r>
          </a:p>
          <a:p>
            <a:pPr marL="0" lvl="0" indent="0">
              <a:buNone/>
            </a:pPr>
            <a:endParaRPr lang="en-US" sz="1400" b="1" dirty="0"/>
          </a:p>
          <a:p>
            <a:pPr lvl="0"/>
            <a:r>
              <a:rPr lang="en-US" sz="2100" b="1" dirty="0"/>
              <a:t>Office of Student Conduct</a:t>
            </a:r>
            <a:endParaRPr lang="en-US" sz="2100" dirty="0"/>
          </a:p>
          <a:p>
            <a:pPr lvl="1"/>
            <a:r>
              <a:rPr lang="en-US" sz="2100" dirty="0"/>
              <a:t>Volunteer opportunities to serve on hearing boards for non-academic student conduct cases</a:t>
            </a:r>
            <a:r>
              <a:rPr lang="en-US" sz="1900" dirty="0"/>
              <a:t>. </a:t>
            </a:r>
            <a:r>
              <a:rPr lang="en-US" sz="2100" dirty="0">
                <a:hlinkClick r:id="rId5"/>
              </a:rPr>
              <a:t>2017-2018 UK Community Hearing Board </a:t>
            </a:r>
            <a:r>
              <a:rPr lang="en-US" sz="2100" dirty="0" smtClean="0">
                <a:hlinkClick r:id="rId5"/>
              </a:rPr>
              <a:t>Training</a:t>
            </a:r>
            <a:endParaRPr lang="en-US" sz="2100" dirty="0" smtClean="0"/>
          </a:p>
          <a:p>
            <a:pPr lvl="1"/>
            <a:r>
              <a:rPr lang="en-US" sz="2100" dirty="0" smtClean="0"/>
              <a:t>Can offer conflict resolution (Mediation and Restorative Justice) facilitation and training to faculty and departments by emailing </a:t>
            </a:r>
            <a:r>
              <a:rPr lang="en-US" sz="2100" dirty="0" smtClean="0">
                <a:hlinkClick r:id="rId6"/>
              </a:rPr>
              <a:t>studentconduct@uky.edu</a:t>
            </a:r>
            <a:r>
              <a:rPr lang="en-US" sz="2100" dirty="0" smtClean="0"/>
              <a:t> </a:t>
            </a:r>
          </a:p>
          <a:p>
            <a:pPr lvl="1"/>
            <a:r>
              <a:rPr lang="en-US" sz="2100" dirty="0" smtClean="0"/>
              <a:t>Can provide training and guidance on students rights and responsibilities as it pertains to the </a:t>
            </a:r>
            <a:r>
              <a:rPr lang="en-US" sz="2100" dirty="0" smtClean="0">
                <a:hlinkClick r:id="rId7"/>
              </a:rPr>
              <a:t>Code of Student Conduct</a:t>
            </a:r>
            <a:r>
              <a:rPr lang="en-US" sz="2100" dirty="0"/>
              <a:t>. </a:t>
            </a:r>
            <a:r>
              <a:rPr lang="en-US" sz="2100" dirty="0" smtClean="0"/>
              <a:t>Incident reports </a:t>
            </a:r>
            <a:r>
              <a:rPr lang="en-US" sz="2100" dirty="0"/>
              <a:t>can be submitted at: </a:t>
            </a:r>
            <a:r>
              <a:rPr lang="en-US" sz="2100" dirty="0" smtClean="0">
                <a:hlinkClick r:id="rId8"/>
              </a:rPr>
              <a:t>www.uky.edu/studentconduct</a:t>
            </a:r>
            <a:endParaRPr lang="en-US" sz="2100" dirty="0" smtClean="0"/>
          </a:p>
          <a:p>
            <a:pPr lvl="1"/>
            <a:endParaRPr lang="en-US" sz="2100" dirty="0" smtClean="0"/>
          </a:p>
          <a:p>
            <a:pPr lvl="1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639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Dean of Students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64543" y="1296964"/>
            <a:ext cx="8917856" cy="57625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100" b="1" dirty="0"/>
              <a:t>Student Organizations and Activities</a:t>
            </a:r>
            <a:endParaRPr lang="en-US" sz="2100" dirty="0"/>
          </a:p>
          <a:p>
            <a:pPr lvl="1"/>
            <a:r>
              <a:rPr lang="en-US" sz="2100" dirty="0"/>
              <a:t>Home to 500+ student organizations at </a:t>
            </a:r>
            <a:r>
              <a:rPr lang="en-US" sz="2100" dirty="0" smtClean="0"/>
              <a:t>UK – serve as a organization advisor – learn more at getinvolved.uky.edu </a:t>
            </a:r>
            <a:endParaRPr lang="en-US" sz="2100" dirty="0"/>
          </a:p>
          <a:p>
            <a:pPr lvl="1"/>
            <a:r>
              <a:rPr lang="en-US" sz="2100" dirty="0"/>
              <a:t>Involvement Advisors can help students get involved by emailing </a:t>
            </a:r>
            <a:r>
              <a:rPr lang="en-US" sz="2100" dirty="0">
                <a:hlinkClick r:id="rId2"/>
              </a:rPr>
              <a:t>getinvolveduky@gmail.com</a:t>
            </a:r>
            <a:r>
              <a:rPr lang="en-US" sz="2100" dirty="0"/>
              <a:t> or texting 864-ORGS-UKY (674-7859)</a:t>
            </a:r>
          </a:p>
          <a:p>
            <a:pPr lvl="1"/>
            <a:r>
              <a:rPr lang="en-US" sz="2100" dirty="0" smtClean="0"/>
              <a:t>Wildcat Passport Facility available for faculty, staff, students and their families- Call 859-257-2619 </a:t>
            </a:r>
            <a:r>
              <a:rPr lang="en-US" sz="2100" dirty="0"/>
              <a:t>for appt.</a:t>
            </a:r>
          </a:p>
          <a:p>
            <a:pPr lvl="1"/>
            <a:r>
              <a:rPr lang="en-US" sz="2100" dirty="0" smtClean="0"/>
              <a:t>Incorporate </a:t>
            </a:r>
            <a:r>
              <a:rPr lang="en-US" sz="2100" dirty="0"/>
              <a:t>S</a:t>
            </a:r>
            <a:r>
              <a:rPr lang="en-US" sz="2100" dirty="0" smtClean="0"/>
              <a:t>ervice Learning into your courses – find resources for faculty and mini-grant applications at servelearnconnect.uky.edu </a:t>
            </a:r>
          </a:p>
          <a:p>
            <a:pPr marL="457200" lvl="1" indent="0">
              <a:buNone/>
            </a:pPr>
            <a:endParaRPr lang="en-US" sz="1300" dirty="0"/>
          </a:p>
          <a:p>
            <a:pPr lvl="0"/>
            <a:r>
              <a:rPr lang="en-US" sz="2100" b="1" dirty="0"/>
              <a:t>Fraternity and Sorority Life</a:t>
            </a:r>
            <a:endParaRPr lang="en-US" sz="2100" dirty="0"/>
          </a:p>
          <a:p>
            <a:pPr lvl="1"/>
            <a:r>
              <a:rPr lang="en-US" sz="2100" dirty="0"/>
              <a:t>Supports the academic mission of the University with an emphasis on student success with 52 chapters, 6,000 + members, 29% of full-time undergraduates</a:t>
            </a:r>
          </a:p>
          <a:p>
            <a:pPr lvl="1"/>
            <a:r>
              <a:rPr lang="en-US" sz="2100" dirty="0" smtClean="0"/>
              <a:t>A </a:t>
            </a:r>
            <a:r>
              <a:rPr lang="en-US" sz="2100" dirty="0"/>
              <a:t>student should never ask to miss class or academic requirement because of FSL involvement (one exception may be professional conference for student leaders)</a:t>
            </a:r>
          </a:p>
          <a:p>
            <a:pPr lvl="1"/>
            <a:r>
              <a:rPr lang="en-US" sz="2100" dirty="0"/>
              <a:t>Concerns regarding a student’s involvement can be directed to </a:t>
            </a:r>
            <a:r>
              <a:rPr lang="en-US" sz="2100" dirty="0">
                <a:hlinkClick r:id="rId3"/>
              </a:rPr>
              <a:t>ukygreek@gmail.com</a:t>
            </a:r>
            <a:r>
              <a:rPr lang="en-US" sz="21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 Primary Gray Standard">
  <a:themeElements>
    <a:clrScheme name="UK Primary Palette">
      <a:dk1>
        <a:sysClr val="windowText" lastClr="000000"/>
      </a:dk1>
      <a:lt1>
        <a:sysClr val="window" lastClr="FFFFFF"/>
      </a:lt1>
      <a:dk2>
        <a:srgbClr val="0C377B"/>
      </a:dk2>
      <a:lt2>
        <a:srgbClr val="EEECE1"/>
      </a:lt2>
      <a:accent1>
        <a:srgbClr val="007CB7"/>
      </a:accent1>
      <a:accent2>
        <a:srgbClr val="162355"/>
      </a:accent2>
      <a:accent3>
        <a:srgbClr val="B8BAB3"/>
      </a:accent3>
      <a:accent4>
        <a:srgbClr val="4A4D4D"/>
      </a:accent4>
      <a:accent5>
        <a:srgbClr val="007CB7"/>
      </a:accent5>
      <a:accent6>
        <a:srgbClr val="0C377B"/>
      </a:accent6>
      <a:hlink>
        <a:srgbClr val="0C377B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291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Regular</vt:lpstr>
      <vt:lpstr>Calibri</vt:lpstr>
      <vt:lpstr>Mercury Display</vt:lpstr>
      <vt:lpstr>UK Primary Gray Standard</vt:lpstr>
      <vt:lpstr>Dean of Students</vt:lpstr>
      <vt:lpstr>Dean of Students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</dc:title>
  <dc:creator>Kehrwald, Nicholas</dc:creator>
  <cp:lastModifiedBy>Kehrwald, Nicholas</cp:lastModifiedBy>
  <cp:revision>10</cp:revision>
  <dcterms:created xsi:type="dcterms:W3CDTF">2017-08-07T17:06:21Z</dcterms:created>
  <dcterms:modified xsi:type="dcterms:W3CDTF">2017-08-08T17:52:27Z</dcterms:modified>
</cp:coreProperties>
</file>