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3FAD1-5D66-4881-A26D-AA782BFFC2E2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0C3BF-EFB0-4A78-A359-8377E1FA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758E4-6C8F-4AC7-A1AA-22DDBA9AB6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85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-Slide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609" y="1551816"/>
            <a:ext cx="11153089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96946"/>
            <a:ext cx="8534400" cy="1106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27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782" y="274638"/>
            <a:ext cx="11121617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782" y="1600201"/>
            <a:ext cx="11121617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6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418" y="274638"/>
            <a:ext cx="8978981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8011" y="1600201"/>
            <a:ext cx="426646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4912" y="1600201"/>
            <a:ext cx="4267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0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9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47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529" y="274638"/>
            <a:ext cx="9275871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41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529" y="283278"/>
            <a:ext cx="9275871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884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884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9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78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85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418" y="274638"/>
            <a:ext cx="8978981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4934" y="1535113"/>
            <a:ext cx="425706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4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4934" y="2174875"/>
            <a:ext cx="42570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4912" y="1535113"/>
            <a:ext cx="42674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4912" y="2174875"/>
            <a:ext cx="42674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63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6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609" y="1551816"/>
            <a:ext cx="11153089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96946"/>
            <a:ext cx="8534400" cy="1106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45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53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795" y="274638"/>
            <a:ext cx="9285604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2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795" y="274638"/>
            <a:ext cx="9285604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FFFFFF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FFFFFF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08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4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4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07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201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339" y="274638"/>
            <a:ext cx="9025061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23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36" y="274638"/>
            <a:ext cx="10971864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51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36" y="274638"/>
            <a:ext cx="10971864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683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9475" y="274638"/>
            <a:ext cx="9382925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79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9475" y="274638"/>
            <a:ext cx="9382925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609" y="1551816"/>
            <a:ext cx="11153089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96946"/>
            <a:ext cx="8534400" cy="1106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036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36" y="274638"/>
            <a:ext cx="10971864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88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36" y="274638"/>
            <a:ext cx="10971864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575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72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695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803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283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447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3163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215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142" y="277132"/>
            <a:ext cx="319071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5360" y="273050"/>
            <a:ext cx="5477040" cy="62155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15142" y="1439182"/>
            <a:ext cx="3190711" cy="504945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43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23" y="274638"/>
            <a:ext cx="9094176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8222" y="1600201"/>
            <a:ext cx="909417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701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24612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41622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7227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28128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7227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37483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7227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5764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6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7227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18170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7227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01922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13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113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11317" y="5367338"/>
            <a:ext cx="73152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42735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25043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13643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2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782" y="274638"/>
            <a:ext cx="11121617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782" y="1600201"/>
            <a:ext cx="1112161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958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5888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54060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95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782" y="274638"/>
            <a:ext cx="11121617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782" y="1600201"/>
            <a:ext cx="11121617" cy="45259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9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23" y="274638"/>
            <a:ext cx="9094176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44" y="1600201"/>
            <a:ext cx="11144656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23" y="274638"/>
            <a:ext cx="9094176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44" y="1600201"/>
            <a:ext cx="11144656" cy="45259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782" y="274638"/>
            <a:ext cx="11121617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782" y="1600201"/>
            <a:ext cx="1112161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1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2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venir Next Regular"/>
          <a:ea typeface="+mj-ea"/>
          <a:cs typeface="Avenir Next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ercury Display"/>
          <a:ea typeface="+mn-ea"/>
          <a:cs typeface="Mercury Display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ercury Display"/>
          <a:ea typeface="+mn-ea"/>
          <a:cs typeface="Mercury Display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ercury Display"/>
          <a:ea typeface="+mn-ea"/>
          <a:cs typeface="Mercury Display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ercury Display"/>
          <a:ea typeface="+mn-ea"/>
          <a:cs typeface="Mercury Display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ercury Display"/>
          <a:ea typeface="+mn-ea"/>
          <a:cs typeface="Mercury Display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llkentuck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uky.edu/counselingcenter" TargetMode="External"/><Relationship Id="rId5" Type="http://schemas.openxmlformats.org/officeDocument/2006/relationships/hyperlink" Target="http://www.uky.edu/biss" TargetMode="External"/><Relationship Id="rId4" Type="http://schemas.openxmlformats.org/officeDocument/2006/relationships/hyperlink" Target="http://www.uky.edu/recwel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y.edu/financialwellness" TargetMode="External"/><Relationship Id="rId2" Type="http://schemas.openxmlformats.org/officeDocument/2006/relationships/hyperlink" Target="http://www.uky.edu/DisabilityResourceCenter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uky.edu/vipcen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23" y="0"/>
            <a:ext cx="9094176" cy="1143000"/>
          </a:xfrm>
        </p:spPr>
        <p:txBody>
          <a:bodyPr/>
          <a:lstStyle/>
          <a:p>
            <a:r>
              <a:rPr lang="en-US" dirty="0" smtClean="0"/>
              <a:t>Student Health and Well-Being</a:t>
            </a:r>
            <a:br>
              <a:rPr lang="en-US" dirty="0" smtClean="0"/>
            </a:br>
            <a:r>
              <a:rPr lang="en-US" sz="1800" b="0" dirty="0" smtClean="0"/>
              <a:t>Dr. Drew M. Smith, Assistant Provost </a:t>
            </a:r>
            <a:endParaRPr lang="en-US" b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17415" y="1108639"/>
            <a:ext cx="8953261" cy="6051331"/>
          </a:xfrm>
        </p:spPr>
        <p:txBody>
          <a:bodyPr>
            <a:noAutofit/>
          </a:bodyPr>
          <a:lstStyle/>
          <a:p>
            <a:pPr lvl="0"/>
            <a:r>
              <a:rPr lang="en-US" sz="1350" b="1" dirty="0" smtClean="0"/>
              <a:t>Campus Recreation and Wellness</a:t>
            </a:r>
            <a:endParaRPr lang="en-US" sz="1350" dirty="0"/>
          </a:p>
          <a:p>
            <a:pPr lvl="1"/>
            <a:r>
              <a:rPr lang="en-US" sz="1350" dirty="0"/>
              <a:t>The mission of Campus Recreation and Wellness is to provide quality recreation and wellness programs and services for the campus community that support student success and promote healthy lifestyles</a:t>
            </a:r>
            <a:r>
              <a:rPr lang="en-US" sz="1350" dirty="0" smtClean="0"/>
              <a:t>.</a:t>
            </a:r>
          </a:p>
          <a:p>
            <a:pPr lvl="1"/>
            <a:r>
              <a:rPr lang="en-US" sz="1350" dirty="0" smtClean="0"/>
              <a:t>The Johnson Center and the future Alumni Gym fitness center are heavily utilized by UK students, faculty, and staff.</a:t>
            </a:r>
          </a:p>
          <a:p>
            <a:pPr lvl="1"/>
            <a:r>
              <a:rPr lang="en-US" sz="1350" dirty="0" smtClean="0"/>
              <a:t>University-wide, holistic wellness and health promotion programming through </a:t>
            </a:r>
            <a:r>
              <a:rPr lang="en-US" sz="1350" dirty="0" err="1" smtClean="0"/>
              <a:t>WellKentucky</a:t>
            </a:r>
            <a:r>
              <a:rPr lang="en-US" sz="1350" dirty="0" smtClean="0"/>
              <a:t>:   </a:t>
            </a:r>
            <a:r>
              <a:rPr lang="en-US" sz="1350" dirty="0" smtClean="0">
                <a:hlinkClick r:id="rId3"/>
              </a:rPr>
              <a:t>http://wellkentucky.org</a:t>
            </a:r>
            <a:r>
              <a:rPr lang="en-US" sz="1350" dirty="0" smtClean="0"/>
              <a:t> </a:t>
            </a:r>
          </a:p>
          <a:p>
            <a:pPr lvl="1"/>
            <a:r>
              <a:rPr lang="en-US" sz="1350" dirty="0" smtClean="0"/>
              <a:t>To request a program or learn more, please visit:  </a:t>
            </a:r>
            <a:r>
              <a:rPr lang="en-US" sz="1350" dirty="0" smtClean="0">
                <a:hlinkClick r:id="rId4"/>
              </a:rPr>
              <a:t>www.uky.edu/recwell</a:t>
            </a:r>
            <a:r>
              <a:rPr lang="en-US" sz="1350" dirty="0" smtClean="0"/>
              <a:t> </a:t>
            </a:r>
            <a:endParaRPr lang="en-US" sz="1350" dirty="0"/>
          </a:p>
          <a:p>
            <a:pPr lvl="1"/>
            <a:endParaRPr lang="en-US" sz="1350" dirty="0"/>
          </a:p>
          <a:p>
            <a:pPr lvl="0"/>
            <a:r>
              <a:rPr lang="en-US" sz="1350" b="1" dirty="0" smtClean="0"/>
              <a:t>Bias Incident Support </a:t>
            </a:r>
            <a:r>
              <a:rPr lang="en-US" sz="1350" b="1" dirty="0" smtClean="0"/>
              <a:t>Services (BISS)</a:t>
            </a:r>
            <a:endParaRPr lang="en-US" sz="1350" dirty="0"/>
          </a:p>
          <a:p>
            <a:pPr lvl="1"/>
            <a:r>
              <a:rPr lang="en-US" sz="1350" dirty="0" smtClean="0"/>
              <a:t>The mission of BISS is to cultivate a culture of belonging for all students, staff and faculty</a:t>
            </a:r>
          </a:p>
          <a:p>
            <a:pPr lvl="1"/>
            <a:r>
              <a:rPr lang="en-US" sz="1350" dirty="0" smtClean="0"/>
              <a:t>BISS operates from a specific question that we all must ask ourselves, “How am I contributing to a culture of belonging here at the University of Kentucky?”</a:t>
            </a:r>
            <a:endParaRPr lang="en-US" sz="1350" dirty="0" smtClean="0"/>
          </a:p>
          <a:p>
            <a:pPr lvl="1"/>
            <a:r>
              <a:rPr lang="en-US" sz="1350" dirty="0" smtClean="0"/>
              <a:t>Provides </a:t>
            </a:r>
            <a:r>
              <a:rPr lang="en-US" sz="1350" dirty="0" smtClean="0"/>
              <a:t>confidential </a:t>
            </a:r>
            <a:r>
              <a:rPr lang="en-US" sz="1350" dirty="0" smtClean="0"/>
              <a:t>support </a:t>
            </a:r>
            <a:r>
              <a:rPr lang="en-US" sz="1350" dirty="0"/>
              <a:t>and advocacy for any student, staff, or faculty member impacted by bias, hatred, and/or an act of identity-based violence. </a:t>
            </a:r>
            <a:endParaRPr lang="en-US" sz="1350" dirty="0" smtClean="0"/>
          </a:p>
          <a:p>
            <a:pPr lvl="1"/>
            <a:r>
              <a:rPr lang="en-US" sz="1350" dirty="0" smtClean="0"/>
              <a:t>BISS also provides consultation and training/education to colleges, student organizations, departments and divisions on how to cultivate a culture of belonging.</a:t>
            </a:r>
            <a:endParaRPr lang="en-US" sz="1350" dirty="0" smtClean="0"/>
          </a:p>
          <a:p>
            <a:pPr lvl="1"/>
            <a:r>
              <a:rPr lang="en-US" sz="1350" dirty="0" smtClean="0"/>
              <a:t>To </a:t>
            </a:r>
            <a:r>
              <a:rPr lang="en-US" sz="1350" dirty="0" smtClean="0"/>
              <a:t>learn more about BISS and ways you can cultivate a culture of belonging</a:t>
            </a:r>
            <a:r>
              <a:rPr lang="en-US" sz="1350" dirty="0" smtClean="0"/>
              <a:t>, </a:t>
            </a:r>
            <a:r>
              <a:rPr lang="en-US" sz="1350" dirty="0" smtClean="0"/>
              <a:t>please go to the website: </a:t>
            </a:r>
            <a:r>
              <a:rPr lang="en-US" sz="1350" dirty="0" smtClean="0">
                <a:hlinkClick r:id="rId5"/>
              </a:rPr>
              <a:t>www.uky.edu/biss</a:t>
            </a:r>
            <a:r>
              <a:rPr lang="en-US" sz="1350" dirty="0" smtClean="0"/>
              <a:t> </a:t>
            </a:r>
          </a:p>
          <a:p>
            <a:pPr marL="0" lvl="0" indent="0">
              <a:buNone/>
            </a:pPr>
            <a:endParaRPr lang="en-US" sz="1350" b="1" dirty="0"/>
          </a:p>
          <a:p>
            <a:pPr lvl="0"/>
            <a:r>
              <a:rPr lang="en-US" sz="1350" b="1" dirty="0" smtClean="0"/>
              <a:t>Counseling Center</a:t>
            </a:r>
            <a:endParaRPr lang="en-US" sz="1350" dirty="0"/>
          </a:p>
          <a:p>
            <a:pPr lvl="1"/>
            <a:r>
              <a:rPr lang="en-US" sz="1350" dirty="0" smtClean="0"/>
              <a:t>Provides </a:t>
            </a:r>
            <a:r>
              <a:rPr lang="en-US" sz="1350" dirty="0"/>
              <a:t>confidential psychological counseling to currently enrolled UK students and consultation services to currently enrolled UK students, UK faculty and staff, and caregivers</a:t>
            </a:r>
            <a:r>
              <a:rPr lang="en-US" sz="1350" dirty="0" smtClean="0"/>
              <a:t>.</a:t>
            </a:r>
          </a:p>
          <a:p>
            <a:pPr lvl="1"/>
            <a:r>
              <a:rPr lang="en-US" sz="1350" dirty="0" smtClean="0"/>
              <a:t>For more information, please go to the website: </a:t>
            </a:r>
            <a:r>
              <a:rPr lang="en-US" sz="1350" dirty="0" smtClean="0">
                <a:hlinkClick r:id="rId6"/>
              </a:rPr>
              <a:t>www.uky.edu/counselingcenter</a:t>
            </a:r>
            <a:r>
              <a:rPr lang="en-US" sz="1350" dirty="0" smtClean="0"/>
              <a:t> </a:t>
            </a:r>
          </a:p>
          <a:p>
            <a:pPr lvl="1"/>
            <a:endParaRPr lang="en-US" sz="1350" dirty="0" smtClean="0"/>
          </a:p>
          <a:p>
            <a:pPr marL="457200" lvl="1" indent="0">
              <a:buNone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639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Health and Well-Being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6266" y="1095403"/>
            <a:ext cx="8917856" cy="576259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1900" b="1" dirty="0" smtClean="0"/>
              <a:t>Disability Resource Center</a:t>
            </a:r>
            <a:endParaRPr lang="en-US" sz="1900" dirty="0"/>
          </a:p>
          <a:p>
            <a:pPr lvl="1"/>
            <a:r>
              <a:rPr lang="en-US" sz="1900" dirty="0"/>
              <a:t>P</a:t>
            </a:r>
            <a:r>
              <a:rPr lang="en-US" sz="1900" dirty="0" smtClean="0"/>
              <a:t>artners </a:t>
            </a:r>
            <a:r>
              <a:rPr lang="en-US" sz="1900" dirty="0"/>
              <a:t>with qualified students with disabilities to assist them in gaining equal access to institutional programs and services consistent with their unique needs. </a:t>
            </a:r>
            <a:endParaRPr lang="en-US" sz="1900" dirty="0" smtClean="0"/>
          </a:p>
          <a:p>
            <a:pPr lvl="1"/>
            <a:r>
              <a:rPr lang="en-US" sz="1900" dirty="0" smtClean="0"/>
              <a:t>Responsibly advocates </a:t>
            </a:r>
            <a:r>
              <a:rPr lang="en-US" sz="1900" dirty="0"/>
              <a:t>the needs of students with disabilities to the campus community through consultation and outreach efforts with administration, faculty, students and University partners.</a:t>
            </a:r>
            <a:endParaRPr lang="en-US" sz="1900" dirty="0" smtClean="0"/>
          </a:p>
          <a:p>
            <a:pPr lvl="1"/>
            <a:r>
              <a:rPr lang="en-US" sz="1900" dirty="0" smtClean="0"/>
              <a:t>For more information, please go to the website: </a:t>
            </a:r>
            <a:r>
              <a:rPr lang="en-US" sz="1900" dirty="0" smtClean="0">
                <a:hlinkClick r:id="rId2"/>
              </a:rPr>
              <a:t>www.uky.edu/DisabilityResourceCenter</a:t>
            </a:r>
            <a:r>
              <a:rPr lang="en-US" sz="1900" dirty="0" smtClean="0"/>
              <a:t> </a:t>
            </a:r>
          </a:p>
          <a:p>
            <a:pPr marL="457200" lvl="1" indent="0">
              <a:buNone/>
            </a:pPr>
            <a:endParaRPr lang="en-US" sz="1900" dirty="0"/>
          </a:p>
          <a:p>
            <a:pPr lvl="0"/>
            <a:r>
              <a:rPr lang="en-US" sz="1900" b="1" dirty="0" smtClean="0"/>
              <a:t>Student Financial Wellness Center</a:t>
            </a:r>
            <a:endParaRPr lang="en-US" sz="1900" dirty="0"/>
          </a:p>
          <a:p>
            <a:pPr lvl="1"/>
            <a:r>
              <a:rPr lang="en-US" sz="1900" dirty="0"/>
              <a:t>G</a:t>
            </a:r>
            <a:r>
              <a:rPr lang="en-US" sz="1900" dirty="0" smtClean="0"/>
              <a:t>eared </a:t>
            </a:r>
            <a:r>
              <a:rPr lang="en-US" sz="1900" dirty="0"/>
              <a:t>toward engaging students in financial literacy programs and providing a place for peer mentorship through the </a:t>
            </a:r>
            <a:r>
              <a:rPr lang="en-US" sz="1900" dirty="0" err="1"/>
              <a:t>MoneyCATS</a:t>
            </a:r>
            <a:r>
              <a:rPr lang="en-US" sz="1900" dirty="0"/>
              <a:t> team. </a:t>
            </a:r>
            <a:endParaRPr lang="en-US" sz="1900" dirty="0" smtClean="0"/>
          </a:p>
          <a:p>
            <a:pPr lvl="1"/>
            <a:r>
              <a:rPr lang="en-US" sz="1900" dirty="0" smtClean="0"/>
              <a:t>Financial </a:t>
            </a:r>
            <a:r>
              <a:rPr lang="en-US" sz="1900" dirty="0"/>
              <a:t>Wellness also provides excellent resources for the University of Kentucky student body to stay connected and well equipped to handle their evolving financial needs</a:t>
            </a:r>
            <a:r>
              <a:rPr lang="en-US" sz="1900" dirty="0" smtClean="0"/>
              <a:t>.</a:t>
            </a:r>
          </a:p>
          <a:p>
            <a:pPr lvl="1"/>
            <a:r>
              <a:rPr lang="en-US" sz="1900" dirty="0" smtClean="0"/>
              <a:t>For programming requests or information, please visit: </a:t>
            </a:r>
            <a:r>
              <a:rPr lang="en-US" sz="1900" dirty="0" smtClean="0">
                <a:hlinkClick r:id="rId3"/>
              </a:rPr>
              <a:t>www.uky.edu/financialwellness</a:t>
            </a:r>
            <a:r>
              <a:rPr lang="en-US" sz="1900" dirty="0" smtClean="0"/>
              <a:t> </a:t>
            </a:r>
          </a:p>
          <a:p>
            <a:pPr lvl="1"/>
            <a:endParaRPr lang="en-US" sz="1900" dirty="0" smtClean="0"/>
          </a:p>
          <a:p>
            <a:pPr lvl="0"/>
            <a:r>
              <a:rPr lang="en-US" sz="1900" b="1" dirty="0" smtClean="0"/>
              <a:t>Violence Intervention and Prevention (VIP) Center</a:t>
            </a:r>
          </a:p>
          <a:p>
            <a:pPr lvl="1"/>
            <a:r>
              <a:rPr lang="en-US" sz="1900" dirty="0" smtClean="0"/>
              <a:t>Leads, supports, </a:t>
            </a:r>
            <a:r>
              <a:rPr lang="en-US" sz="1900" dirty="0"/>
              <a:t>and </a:t>
            </a:r>
            <a:r>
              <a:rPr lang="en-US" sz="1900" dirty="0" smtClean="0"/>
              <a:t>sustains </a:t>
            </a:r>
            <a:r>
              <a:rPr lang="en-US" sz="1900" dirty="0"/>
              <a:t>a culture of accountability to eliminate violence and oppression at UK. We create safe spaces for people to be heard, while also speaking for those who have been silenced</a:t>
            </a:r>
            <a:r>
              <a:rPr lang="en-US" sz="1900" dirty="0" smtClean="0"/>
              <a:t>.</a:t>
            </a:r>
          </a:p>
          <a:p>
            <a:pPr lvl="1"/>
            <a:r>
              <a:rPr lang="en-US" sz="1900" dirty="0" smtClean="0"/>
              <a:t>Administers the Haven online violence and sexual assault prevention program.</a:t>
            </a:r>
          </a:p>
          <a:p>
            <a:pPr lvl="1"/>
            <a:r>
              <a:rPr lang="en-US" sz="1900" dirty="0" smtClean="0"/>
              <a:t>For questions, programming, or training requests, please visit: </a:t>
            </a:r>
            <a:r>
              <a:rPr lang="en-US" sz="1900" dirty="0" smtClean="0">
                <a:hlinkClick r:id="rId4"/>
              </a:rPr>
              <a:t>www.uky.edu/vipcenter</a:t>
            </a:r>
            <a:r>
              <a:rPr lang="en-US" sz="1900" dirty="0" smtClean="0"/>
              <a:t> </a:t>
            </a:r>
          </a:p>
          <a:p>
            <a:pPr lvl="1"/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1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 Primary Gray Standard">
  <a:themeElements>
    <a:clrScheme name="UK Primary Palette">
      <a:dk1>
        <a:sysClr val="windowText" lastClr="000000"/>
      </a:dk1>
      <a:lt1>
        <a:sysClr val="window" lastClr="FFFFFF"/>
      </a:lt1>
      <a:dk2>
        <a:srgbClr val="0C377B"/>
      </a:dk2>
      <a:lt2>
        <a:srgbClr val="EEECE1"/>
      </a:lt2>
      <a:accent1>
        <a:srgbClr val="007CB7"/>
      </a:accent1>
      <a:accent2>
        <a:srgbClr val="162355"/>
      </a:accent2>
      <a:accent3>
        <a:srgbClr val="B8BAB3"/>
      </a:accent3>
      <a:accent4>
        <a:srgbClr val="4A4D4D"/>
      </a:accent4>
      <a:accent5>
        <a:srgbClr val="007CB7"/>
      </a:accent5>
      <a:accent6>
        <a:srgbClr val="0C377B"/>
      </a:accent6>
      <a:hlink>
        <a:srgbClr val="0C377B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285</Words>
  <Application>Microsoft Office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Regular</vt:lpstr>
      <vt:lpstr>Calibri</vt:lpstr>
      <vt:lpstr>Mercury Display</vt:lpstr>
      <vt:lpstr>UK Primary Gray Standard</vt:lpstr>
      <vt:lpstr>Student Health and Well-Being Dr. Drew M. Smith, Assistant Provost </vt:lpstr>
      <vt:lpstr>Student Health and Well-Being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</dc:title>
  <dc:creator>Kehrwald, Nicholas</dc:creator>
  <cp:lastModifiedBy>Taylor, Carol</cp:lastModifiedBy>
  <cp:revision>15</cp:revision>
  <dcterms:created xsi:type="dcterms:W3CDTF">2017-08-07T17:06:21Z</dcterms:created>
  <dcterms:modified xsi:type="dcterms:W3CDTF">2017-08-16T14:44:34Z</dcterms:modified>
</cp:coreProperties>
</file>